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roxima Nova" panose="020B0604020202020204" charset="0"/>
      <p:regular r:id="rId19"/>
      <p:bold r:id="rId20"/>
      <p:italic r:id="rId21"/>
      <p:boldItalic r:id="rId22"/>
    </p:embeddedFont>
    <p:embeddedFont>
      <p:font typeface="Proxima Nova Semibold" panose="020B0604020202020204" charset="0"/>
      <p:regular r:id="rId23"/>
      <p:bold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wsnetwork.mayoclinic.org/discussion/smart-decisions-and-preparation-lead-to-better-winter-health/"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https://newsnetwork.mayoclinic.org/discussion/smart-decisions-and-preparation-lead-to-better-winter-health/</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a:t>Camelia</a:t>
            </a:r>
            <a:endParaRPr/>
          </a:p>
          <a:p>
            <a:pPr marL="457200" lvl="0" indent="-298450" algn="l" rtl="0">
              <a:spcBef>
                <a:spcPts val="0"/>
              </a:spcBef>
              <a:spcAft>
                <a:spcPts val="0"/>
              </a:spcAft>
              <a:buSzPts val="1100"/>
              <a:buChar char="-"/>
            </a:pPr>
            <a:r>
              <a:rPr lang="en"/>
              <a:t>Hi, module 6 is on winter safety! If you have any questions, please feel free to raise your hand and ask at any time! </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852e90c7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852e90c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a:p>
            <a:pPr marL="457200" lvl="0" indent="-298450" algn="l" rtl="0">
              <a:spcBef>
                <a:spcPts val="0"/>
              </a:spcBef>
              <a:spcAft>
                <a:spcPts val="0"/>
              </a:spcAft>
              <a:buSzPts val="1100"/>
              <a:buChar char="-"/>
            </a:pPr>
            <a:r>
              <a:rPr lang="en"/>
              <a:t>This is something very important to keep in mind </a:t>
            </a:r>
            <a:endParaRPr/>
          </a:p>
          <a:p>
            <a:pPr marL="457200" lvl="0" indent="-298450" algn="l" rtl="0">
              <a:spcBef>
                <a:spcPts val="0"/>
              </a:spcBef>
              <a:spcAft>
                <a:spcPts val="0"/>
              </a:spcAft>
              <a:buSzPts val="1100"/>
              <a:buChar char="-"/>
            </a:pPr>
            <a:r>
              <a:rPr lang="en"/>
              <a:t>When you’re out in the cold, you may think that no damage is occurring</a:t>
            </a:r>
            <a:endParaRPr/>
          </a:p>
          <a:p>
            <a:pPr marL="457200" lvl="0" indent="-298450" algn="l" rtl="0">
              <a:spcBef>
                <a:spcPts val="0"/>
              </a:spcBef>
              <a:spcAft>
                <a:spcPts val="0"/>
              </a:spcAft>
              <a:buSzPts val="1100"/>
              <a:buChar char="-"/>
            </a:pPr>
            <a:r>
              <a:rPr lang="en"/>
              <a:t>This is because the skin must be rewarmed before the degree of frostbite can be known</a:t>
            </a:r>
            <a:endParaRPr/>
          </a:p>
          <a:p>
            <a:pPr marL="457200" lvl="0" indent="-298450" algn="l" rtl="0">
              <a:spcBef>
                <a:spcPts val="0"/>
              </a:spcBef>
              <a:spcAft>
                <a:spcPts val="0"/>
              </a:spcAft>
              <a:buSzPts val="1100"/>
              <a:buChar char="-"/>
            </a:pPr>
            <a:r>
              <a:rPr lang="en"/>
              <a:t>When you’re outside, the skin will not blister or turn black. This will occur after the skin is rewarmed</a:t>
            </a:r>
            <a:endParaRPr/>
          </a:p>
          <a:p>
            <a:pPr marL="457200" lvl="0" indent="-298450" algn="l" rtl="0">
              <a:spcBef>
                <a:spcPts val="0"/>
              </a:spcBef>
              <a:spcAft>
                <a:spcPts val="0"/>
              </a:spcAft>
              <a:buSzPts val="1100"/>
              <a:buChar char="-"/>
            </a:pPr>
            <a:r>
              <a:rPr lang="en"/>
              <a:t>For this reason, it’s extremely important to avoid exposure to cold for a long time</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84427158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8442715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Camelia</a:t>
            </a:r>
            <a:endParaRPr/>
          </a:p>
          <a:p>
            <a:pPr marL="457200" lvl="0" indent="-298450" algn="l" rtl="0">
              <a:spcBef>
                <a:spcPts val="0"/>
              </a:spcBef>
              <a:spcAft>
                <a:spcPts val="0"/>
              </a:spcAft>
              <a:buSzPts val="1100"/>
              <a:buChar char="-"/>
            </a:pPr>
            <a:r>
              <a:rPr lang="en"/>
              <a:t>To treat frostbite, first call for emergency medical care! </a:t>
            </a:r>
            <a:endParaRPr/>
          </a:p>
          <a:p>
            <a:pPr marL="457200" lvl="0" indent="-298450" algn="l" rtl="0">
              <a:spcBef>
                <a:spcPts val="0"/>
              </a:spcBef>
              <a:spcAft>
                <a:spcPts val="0"/>
              </a:spcAft>
              <a:buSzPts val="1100"/>
              <a:buChar char="-"/>
            </a:pPr>
            <a:r>
              <a:rPr lang="en"/>
              <a:t>The treatment will depend on how severe the frostbite is. </a:t>
            </a:r>
            <a:endParaRPr/>
          </a:p>
          <a:p>
            <a:pPr marL="457200" lvl="0" indent="-298450" algn="l" rtl="0">
              <a:spcBef>
                <a:spcPts val="0"/>
              </a:spcBef>
              <a:spcAft>
                <a:spcPts val="0"/>
              </a:spcAft>
              <a:buSzPts val="1100"/>
              <a:buChar char="-"/>
            </a:pPr>
            <a:r>
              <a:rPr lang="en"/>
              <a:t>It is best if a medical professional is available to handle the care as they will know what stage of frostbite the patient has and how to treat that stage of frostbite.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852e90c7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852e90c7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84427158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8442715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Camelia</a:t>
            </a:r>
            <a:endParaRPr/>
          </a:p>
          <a:p>
            <a:pPr marL="457200" lvl="0" indent="-298450" algn="l" rtl="0">
              <a:spcBef>
                <a:spcPts val="0"/>
              </a:spcBef>
              <a:spcAft>
                <a:spcPts val="0"/>
              </a:spcAft>
              <a:buSzPts val="1100"/>
              <a:buChar char="-"/>
            </a:pPr>
            <a:r>
              <a:rPr lang="en"/>
              <a:t>If you’re driving on snow- covered roads, please drive slowly and give yourself time. </a:t>
            </a:r>
            <a:endParaRPr/>
          </a:p>
          <a:p>
            <a:pPr marL="457200" lvl="0" indent="-298450" algn="l" rtl="0">
              <a:spcBef>
                <a:spcPts val="0"/>
              </a:spcBef>
              <a:spcAft>
                <a:spcPts val="0"/>
              </a:spcAft>
              <a:buSzPts val="1100"/>
              <a:buChar char="-"/>
            </a:pPr>
            <a:r>
              <a:rPr lang="en"/>
              <a:t>Applying the gas slowly to accelerate will help you regain traction and avoid skids, especially on icy roads. </a:t>
            </a:r>
            <a:endParaRPr/>
          </a:p>
          <a:p>
            <a:pPr marL="457200" lvl="0" indent="-298450" algn="l" rtl="0">
              <a:spcBef>
                <a:spcPts val="0"/>
              </a:spcBef>
              <a:spcAft>
                <a:spcPts val="0"/>
              </a:spcAft>
              <a:buSzPts val="1100"/>
              <a:buChar char="-"/>
            </a:pPr>
            <a:r>
              <a:rPr lang="en"/>
              <a:t>Take time to slow down for a stoplight. It takes longer to stop on icy roads and it is much safer to step on the brake earlier. </a:t>
            </a:r>
            <a:endParaRPr/>
          </a:p>
          <a:p>
            <a:pPr marL="457200" lvl="0" indent="-298450" algn="l" rtl="0">
              <a:spcBef>
                <a:spcPts val="0"/>
              </a:spcBef>
              <a:spcAft>
                <a:spcPts val="0"/>
              </a:spcAft>
              <a:buSzPts val="1100"/>
              <a:buChar char="-"/>
            </a:pPr>
            <a:r>
              <a:rPr lang="en"/>
              <a:t>If you’re driving a lot early in the morning or late at night, it may be a good idea to consider snow tires which have better traction.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84427158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8442715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84427158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84427158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t>Camelia and Kim</a:t>
            </a:r>
            <a:endParaRPr sz="900"/>
          </a:p>
          <a:p>
            <a:pPr marL="0" lvl="0" indent="0" algn="l" rtl="0">
              <a:spcBef>
                <a:spcPts val="0"/>
              </a:spcBef>
              <a:spcAft>
                <a:spcPts val="0"/>
              </a:spcAft>
              <a:buNone/>
            </a:pPr>
            <a:r>
              <a:rPr lang="en" sz="900" b="1"/>
              <a:t>Camelia</a:t>
            </a:r>
            <a:endParaRPr sz="900" b="1"/>
          </a:p>
          <a:p>
            <a:pPr marL="0" lvl="0" indent="0" algn="l" rtl="0">
              <a:spcBef>
                <a:spcPts val="0"/>
              </a:spcBef>
              <a:spcAft>
                <a:spcPts val="0"/>
              </a:spcAft>
              <a:buNone/>
            </a:pPr>
            <a:r>
              <a:rPr lang="en" sz="900"/>
              <a:t>In a cold state with extreme winters like Minnesota, it’s important to keep a winter survival kit in your car. Your winter survival kit should include the following: water, blankets, flashlights/ flares, a shovel, a power source, food, a tool kit, a first aid kit, and some toiletries. </a:t>
            </a:r>
            <a:endParaRPr sz="900"/>
          </a:p>
          <a:p>
            <a:pPr marL="457200" lvl="0" indent="-285750" algn="l" rtl="0">
              <a:spcBef>
                <a:spcPts val="0"/>
              </a:spcBef>
              <a:spcAft>
                <a:spcPts val="0"/>
              </a:spcAft>
              <a:buSzPts val="900"/>
              <a:buChar char="-"/>
            </a:pPr>
            <a:r>
              <a:rPr lang="en" sz="900"/>
              <a:t>If you’re stranded somewhere or snowed in, it’s important to stay hydrated. You should keep water in the car and not in the trunk of the car to prevent the water from freezing. </a:t>
            </a:r>
            <a:endParaRPr sz="900"/>
          </a:p>
          <a:p>
            <a:pPr marL="457200" lvl="0" indent="-285750" algn="l" rtl="0">
              <a:spcBef>
                <a:spcPts val="0"/>
              </a:spcBef>
              <a:spcAft>
                <a:spcPts val="0"/>
              </a:spcAft>
              <a:buSzPts val="900"/>
              <a:buChar char="-"/>
            </a:pPr>
            <a:r>
              <a:rPr lang="en" sz="900"/>
              <a:t>In addition to staying hydrated, you’ll need to stay warm. You should include blankets and extra warm clothes in your survival kit. </a:t>
            </a:r>
            <a:endParaRPr sz="900"/>
          </a:p>
          <a:p>
            <a:pPr marL="457200" lvl="0" indent="-285750" algn="l" rtl="0">
              <a:spcBef>
                <a:spcPts val="0"/>
              </a:spcBef>
              <a:spcAft>
                <a:spcPts val="0"/>
              </a:spcAft>
              <a:buSzPts val="900"/>
              <a:buChar char="-"/>
            </a:pPr>
            <a:r>
              <a:rPr lang="en" sz="900"/>
              <a:t>Flashlights will be helpful if winter weather causes a power outage and flares can be used as a signal for help. </a:t>
            </a:r>
            <a:endParaRPr sz="900"/>
          </a:p>
          <a:p>
            <a:pPr marL="457200" lvl="0" indent="-285750" algn="l" rtl="0">
              <a:spcBef>
                <a:spcPts val="0"/>
              </a:spcBef>
              <a:spcAft>
                <a:spcPts val="0"/>
              </a:spcAft>
              <a:buSzPts val="900"/>
              <a:buChar char="-"/>
            </a:pPr>
            <a:r>
              <a:rPr lang="en" sz="900"/>
              <a:t>If you’re snowed in, the shovel can be used to dig yourself out.</a:t>
            </a:r>
            <a:endParaRPr sz="900"/>
          </a:p>
          <a:p>
            <a:pPr marL="457200" lvl="0" indent="-285750" algn="l" rtl="0">
              <a:spcBef>
                <a:spcPts val="0"/>
              </a:spcBef>
              <a:spcAft>
                <a:spcPts val="0"/>
              </a:spcAft>
              <a:buSzPts val="900"/>
              <a:buChar char="-"/>
            </a:pPr>
            <a:r>
              <a:rPr lang="en" sz="900"/>
              <a:t>The power source could be a backup battery to charge your phone in case of emergencies.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b="1"/>
              <a:t>Kim</a:t>
            </a:r>
            <a:endParaRPr sz="900" b="1"/>
          </a:p>
          <a:p>
            <a:pPr marL="457200" lvl="0" indent="-285750" algn="l" rtl="0">
              <a:spcBef>
                <a:spcPts val="0"/>
              </a:spcBef>
              <a:spcAft>
                <a:spcPts val="0"/>
              </a:spcAft>
              <a:buSzPts val="900"/>
              <a:buChar char="-"/>
            </a:pPr>
            <a:r>
              <a:rPr lang="en" sz="900"/>
              <a:t>You should also include food in your survival kit so that you’ll have something to eat if you’re stranded. Good foods to include in your kit would be granola bars, nuts, and dried fruits. These are all items that will last a long time. </a:t>
            </a:r>
            <a:endParaRPr sz="900"/>
          </a:p>
          <a:p>
            <a:pPr marL="457200" lvl="0" indent="-285750" algn="l" rtl="0">
              <a:spcBef>
                <a:spcPts val="0"/>
              </a:spcBef>
              <a:spcAft>
                <a:spcPts val="0"/>
              </a:spcAft>
              <a:buSzPts val="900"/>
              <a:buChar char="-"/>
            </a:pPr>
            <a:r>
              <a:rPr lang="en" sz="900"/>
              <a:t>You should also keep a well stocked first aid kit with necessary medications. The basic first aid kit can be purchased at Target, Walmart, and many other stores. </a:t>
            </a:r>
            <a:endParaRPr sz="900"/>
          </a:p>
          <a:p>
            <a:pPr marL="457200" lvl="0" indent="-285750" algn="l" rtl="0">
              <a:spcBef>
                <a:spcPts val="0"/>
              </a:spcBef>
              <a:spcAft>
                <a:spcPts val="0"/>
              </a:spcAft>
              <a:buSzPts val="900"/>
              <a:buChar char="-"/>
            </a:pPr>
            <a:r>
              <a:rPr lang="en" sz="900"/>
              <a:t>It would be good to have tissues and plastic bags in your car to help you stay comfortable when you’re snowed in. </a:t>
            </a:r>
            <a:endParaRPr sz="900"/>
          </a:p>
          <a:p>
            <a:pPr marL="0" lvl="0" indent="0" algn="l" rtl="0">
              <a:spcBef>
                <a:spcPts val="0"/>
              </a:spcBef>
              <a:spcAft>
                <a:spcPts val="0"/>
              </a:spcAft>
              <a:buNone/>
            </a:pPr>
            <a:r>
              <a:rPr lang="en" sz="900"/>
              <a:t>It’s important to place your winter survival kit in an easily accessible place such as the backseat of your car. If you are snowed in, you may not be able to get out of the car and open your trunk. </a:t>
            </a:r>
            <a:endParaRPr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83752be64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83752be6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Please discuss what you think these words mean with the people around you. In 5 minutes, we will go over these words together as a class. During this time, you can also ask us any questions you may have. </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b="1"/>
              <a:t>Hypothermia:</a:t>
            </a:r>
            <a:r>
              <a:rPr lang="en"/>
              <a:t> occurs when your body temperature falls below 95 degrees Fahrenheit or 35 degrees Celsius</a:t>
            </a:r>
            <a:endParaRPr/>
          </a:p>
          <a:p>
            <a:pPr marL="0" lvl="0" indent="0" algn="l" rtl="0">
              <a:spcBef>
                <a:spcPts val="0"/>
              </a:spcBef>
              <a:spcAft>
                <a:spcPts val="0"/>
              </a:spcAft>
              <a:buClr>
                <a:srgbClr val="000000"/>
              </a:buClr>
              <a:buSzPts val="1100"/>
              <a:buFont typeface="Arial"/>
              <a:buNone/>
            </a:pPr>
            <a:r>
              <a:rPr lang="en" b="1"/>
              <a:t>Shivering:</a:t>
            </a:r>
            <a:r>
              <a:rPr lang="en"/>
              <a:t> shaking slightly or uncontrollably from the cold</a:t>
            </a:r>
            <a:endParaRPr/>
          </a:p>
          <a:p>
            <a:pPr marL="0" lvl="0" indent="0" algn="l" rtl="0">
              <a:spcBef>
                <a:spcPts val="0"/>
              </a:spcBef>
              <a:spcAft>
                <a:spcPts val="0"/>
              </a:spcAft>
              <a:buClr>
                <a:srgbClr val="000000"/>
              </a:buClr>
              <a:buSzPts val="1100"/>
              <a:buFont typeface="Arial"/>
              <a:buNone/>
            </a:pPr>
            <a:r>
              <a:rPr lang="en" b="1"/>
              <a:t>Shallow:</a:t>
            </a:r>
            <a:r>
              <a:rPr lang="en"/>
              <a:t> not deep, near the surface</a:t>
            </a:r>
            <a:endParaRPr/>
          </a:p>
          <a:p>
            <a:pPr marL="0" lvl="0" indent="0" algn="l" rtl="0">
              <a:spcBef>
                <a:spcPts val="0"/>
              </a:spcBef>
              <a:spcAft>
                <a:spcPts val="0"/>
              </a:spcAft>
              <a:buClr>
                <a:srgbClr val="000000"/>
              </a:buClr>
              <a:buSzPts val="1100"/>
              <a:buFont typeface="Arial"/>
              <a:buNone/>
            </a:pPr>
            <a:r>
              <a:rPr lang="en" b="1"/>
              <a:t>Gradually:</a:t>
            </a:r>
            <a:r>
              <a:rPr lang="en"/>
              <a:t> slowly</a:t>
            </a:r>
            <a:endParaRPr/>
          </a:p>
          <a:p>
            <a:pPr marL="0" lvl="0" indent="0" algn="l" rtl="0">
              <a:spcBef>
                <a:spcPts val="0"/>
              </a:spcBef>
              <a:spcAft>
                <a:spcPts val="0"/>
              </a:spcAft>
              <a:buClr>
                <a:srgbClr val="000000"/>
              </a:buClr>
              <a:buSzPts val="1100"/>
              <a:buFont typeface="Arial"/>
              <a:buNone/>
            </a:pPr>
            <a:r>
              <a:rPr lang="en" b="1"/>
              <a:t>Exposure:</a:t>
            </a:r>
            <a:r>
              <a:rPr lang="en"/>
              <a:t> contact with something</a:t>
            </a:r>
            <a:endParaRPr/>
          </a:p>
          <a:p>
            <a:pPr marL="0" lvl="0" indent="0" algn="l" rtl="0">
              <a:spcBef>
                <a:spcPts val="0"/>
              </a:spcBef>
              <a:spcAft>
                <a:spcPts val="0"/>
              </a:spcAft>
              <a:buClr>
                <a:srgbClr val="000000"/>
              </a:buClr>
              <a:buSzPts val="1100"/>
              <a:buFont typeface="Arial"/>
              <a:buNone/>
            </a:pPr>
            <a:r>
              <a:rPr lang="en" b="1"/>
              <a:t>Circulation: </a:t>
            </a:r>
            <a:r>
              <a:rPr lang="en"/>
              <a:t>movement of fluid, usually movement of blood in your body</a:t>
            </a:r>
            <a:endParaRPr/>
          </a:p>
          <a:p>
            <a:pPr marL="0" lvl="0" indent="0" algn="l" rtl="0">
              <a:spcBef>
                <a:spcPts val="0"/>
              </a:spcBef>
              <a:spcAft>
                <a:spcPts val="0"/>
              </a:spcAft>
              <a:buClr>
                <a:srgbClr val="000000"/>
              </a:buClr>
              <a:buSzPts val="1100"/>
              <a:buFont typeface="Arial"/>
              <a:buNone/>
            </a:pPr>
            <a:r>
              <a:rPr lang="en" b="1"/>
              <a:t>Stranded: </a:t>
            </a:r>
            <a:r>
              <a:rPr lang="en"/>
              <a:t>stuck somewhere</a:t>
            </a:r>
            <a:endParaRPr/>
          </a:p>
          <a:p>
            <a:pPr marL="0" lvl="0" indent="0" algn="l" rtl="0">
              <a:spcBef>
                <a:spcPts val="0"/>
              </a:spcBef>
              <a:spcAft>
                <a:spcPts val="0"/>
              </a:spcAft>
              <a:buClr>
                <a:srgbClr val="000000"/>
              </a:buClr>
              <a:buSzPts val="1100"/>
              <a:buFont typeface="Arial"/>
              <a:buNone/>
            </a:pPr>
            <a:r>
              <a:rPr lang="en" b="1"/>
              <a:t>Extreme: </a:t>
            </a:r>
            <a:r>
              <a:rPr lang="en"/>
              <a:t>severe, serious</a:t>
            </a:r>
            <a:endParaRPr/>
          </a:p>
          <a:p>
            <a:pPr marL="0" lvl="0" indent="0" algn="l" rtl="0">
              <a:spcBef>
                <a:spcPts val="0"/>
              </a:spcBef>
              <a:spcAft>
                <a:spcPts val="0"/>
              </a:spcAft>
              <a:buClr>
                <a:srgbClr val="000000"/>
              </a:buClr>
              <a:buSzPts val="1100"/>
              <a:buFont typeface="Arial"/>
              <a:buNone/>
            </a:pPr>
            <a:r>
              <a:rPr lang="en" b="1"/>
              <a:t>Pavement:</a:t>
            </a:r>
            <a:r>
              <a:rPr lang="en"/>
              <a:t> sidewalk, road</a:t>
            </a:r>
            <a:endParaRPr/>
          </a:p>
          <a:p>
            <a:pPr marL="0" lvl="0" indent="0" algn="l" rtl="0">
              <a:spcBef>
                <a:spcPts val="0"/>
              </a:spcBef>
              <a:spcAft>
                <a:spcPts val="0"/>
              </a:spcAft>
              <a:buClr>
                <a:srgbClr val="000000"/>
              </a:buClr>
              <a:buSzPts val="1100"/>
              <a:buFont typeface="Arial"/>
              <a:buNone/>
            </a:pPr>
            <a:r>
              <a:rPr lang="en" b="1"/>
              <a:t>Coordination:</a:t>
            </a:r>
            <a:r>
              <a:rPr lang="en"/>
              <a:t> proper balance and ability to move body the way you want to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83752be6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83752be6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a:p>
            <a:pPr marL="457200" lvl="0" indent="-298450" algn="l" rtl="0">
              <a:spcBef>
                <a:spcPts val="0"/>
              </a:spcBef>
              <a:spcAft>
                <a:spcPts val="0"/>
              </a:spcAft>
              <a:buSzPts val="1100"/>
              <a:buChar char="-"/>
            </a:pPr>
            <a:r>
              <a:rPr lang="en"/>
              <a:t>Today, we will be talking about the symptoms, causes, treatment, and prevention of hypothermia and frostbite. </a:t>
            </a:r>
            <a:endParaRPr/>
          </a:p>
          <a:p>
            <a:pPr marL="457200" lvl="0" indent="-298450" algn="l" rtl="0">
              <a:spcBef>
                <a:spcPts val="0"/>
              </a:spcBef>
              <a:spcAft>
                <a:spcPts val="0"/>
              </a:spcAft>
              <a:buSzPts val="1100"/>
              <a:buChar char="-"/>
            </a:pPr>
            <a:r>
              <a:rPr lang="en"/>
              <a:t>We will also cover some basic winter safety tips.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83ba251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83ba251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Camelia</a:t>
            </a:r>
            <a:endParaRPr/>
          </a:p>
          <a:p>
            <a:pPr marL="457200" lvl="0" indent="-298450" algn="l" rtl="0">
              <a:spcBef>
                <a:spcPts val="0"/>
              </a:spcBef>
              <a:spcAft>
                <a:spcPts val="0"/>
              </a:spcAft>
              <a:buSzPts val="1100"/>
              <a:buChar char="-"/>
            </a:pPr>
            <a:r>
              <a:rPr lang="en"/>
              <a:t>What is hypothermia?</a:t>
            </a:r>
            <a:endParaRPr/>
          </a:p>
          <a:p>
            <a:pPr marL="457200" lvl="0" indent="-298450" algn="l" rtl="0">
              <a:spcBef>
                <a:spcPts val="0"/>
              </a:spcBef>
              <a:spcAft>
                <a:spcPts val="0"/>
              </a:spcAft>
              <a:buSzPts val="1100"/>
              <a:buChar char="-"/>
            </a:pPr>
            <a:r>
              <a:rPr lang="en"/>
              <a:t>Hypothermia occurs when your body temperature falls below 95 degrees fahrenheit or 35 degrees celsius. </a:t>
            </a:r>
            <a:endParaRPr/>
          </a:p>
          <a:p>
            <a:pPr marL="457200" lvl="0" indent="-298450" algn="l" rtl="0">
              <a:spcBef>
                <a:spcPts val="0"/>
              </a:spcBef>
              <a:spcAft>
                <a:spcPts val="0"/>
              </a:spcAft>
              <a:buSzPts val="1100"/>
              <a:buChar char="-"/>
            </a:pPr>
            <a:r>
              <a:rPr lang="en"/>
              <a:t>Our normal body temperature is around 98.6 degrees fahrenheit or 37 degrees celsius. </a:t>
            </a:r>
            <a:endParaRPr/>
          </a:p>
          <a:p>
            <a:pPr marL="914400" lvl="1" indent="-298450" algn="l" rtl="0">
              <a:spcBef>
                <a:spcPts val="0"/>
              </a:spcBef>
              <a:spcAft>
                <a:spcPts val="0"/>
              </a:spcAft>
              <a:buSzPts val="1100"/>
              <a:buChar char="-"/>
            </a:pPr>
            <a:r>
              <a:rPr lang="en">
                <a:solidFill>
                  <a:srgbClr val="4B4B4B"/>
                </a:solidFill>
                <a:highlight>
                  <a:srgbClr val="FFFFFF"/>
                </a:highlight>
              </a:rPr>
              <a:t>For a typical adult, body temperature can be anywhere from 97°F to 99°F. Babies and children have a little higher range; it lies between 97.9°F to 100.4°F.</a:t>
            </a:r>
            <a:endParaRPr/>
          </a:p>
          <a:p>
            <a:pPr marL="457200" lvl="0" indent="-298450" algn="l" rtl="0">
              <a:spcBef>
                <a:spcPts val="0"/>
              </a:spcBef>
              <a:spcAft>
                <a:spcPts val="0"/>
              </a:spcAft>
              <a:buSzPts val="1100"/>
              <a:buChar char="-"/>
            </a:pPr>
            <a:r>
              <a:rPr lang="en"/>
              <a:t>When your body temperature drops, different parts of your body cannot work normally. </a:t>
            </a:r>
            <a:endParaRPr/>
          </a:p>
          <a:p>
            <a:pPr marL="457200" lvl="0" indent="-298450" algn="l" rtl="0">
              <a:spcBef>
                <a:spcPts val="0"/>
              </a:spcBef>
              <a:spcAft>
                <a:spcPts val="0"/>
              </a:spcAft>
              <a:buSzPts val="1100"/>
              <a:buChar char="-"/>
            </a:pPr>
            <a:r>
              <a:rPr lang="en"/>
              <a:t>This could cause your heart and lungs to fail, leading to death.  </a:t>
            </a:r>
            <a:endParaRPr/>
          </a:p>
          <a:p>
            <a:pPr marL="457200" lvl="0" indent="-298450" algn="l" rtl="0">
              <a:spcBef>
                <a:spcPts val="0"/>
              </a:spcBef>
              <a:spcAft>
                <a:spcPts val="0"/>
              </a:spcAft>
              <a:buSzPts val="1100"/>
              <a:buChar char="-"/>
            </a:pPr>
            <a:r>
              <a:rPr lang="en"/>
              <a:t>It also impairs your brain which leads to confusion. </a:t>
            </a:r>
            <a:endParaRPr/>
          </a:p>
          <a:p>
            <a:pPr marL="457200" lvl="0" indent="-298450" algn="l" rtl="0">
              <a:spcBef>
                <a:spcPts val="0"/>
              </a:spcBef>
              <a:spcAft>
                <a:spcPts val="0"/>
              </a:spcAft>
              <a:buSzPts val="1100"/>
              <a:buChar char="-"/>
            </a:pPr>
            <a:r>
              <a:rPr lang="en"/>
              <a:t>Hypothermia is typically caused by being outside in cold weather or being in cold water for too long.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83ba2511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83ba251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a:p>
            <a:pPr marL="457200" lvl="0" indent="-298450" algn="l" rtl="0">
              <a:spcBef>
                <a:spcPts val="0"/>
              </a:spcBef>
              <a:spcAft>
                <a:spcPts val="0"/>
              </a:spcAft>
              <a:buSzPts val="1100"/>
              <a:buChar char="-"/>
            </a:pPr>
            <a:r>
              <a:rPr lang="en"/>
              <a:t>The symptoms of hypothermia include shivering, slurred speech, shallow breathing, a weak pulse, lack of coordination or clumsiness, drowsiness, confusion, loss of consciousness and bright red, cold skin. </a:t>
            </a:r>
            <a:endParaRPr/>
          </a:p>
          <a:p>
            <a:pPr marL="457200" lvl="0" indent="-298450" algn="l" rtl="0">
              <a:spcBef>
                <a:spcPts val="0"/>
              </a:spcBef>
              <a:spcAft>
                <a:spcPts val="0"/>
              </a:spcAft>
              <a:buSzPts val="1100"/>
              <a:buChar char="-"/>
            </a:pPr>
            <a:r>
              <a:rPr lang="en"/>
              <a:t>As the temperature starts to drop, you start to shiver because it’s your body’s automatic defense against cold temperature. </a:t>
            </a:r>
            <a:endParaRPr/>
          </a:p>
          <a:p>
            <a:pPr marL="457200" lvl="0" indent="-298450" algn="l" rtl="0">
              <a:spcBef>
                <a:spcPts val="0"/>
              </a:spcBef>
              <a:spcAft>
                <a:spcPts val="0"/>
              </a:spcAft>
              <a:buSzPts val="1100"/>
              <a:buChar char="-"/>
            </a:pPr>
            <a:r>
              <a:rPr lang="en"/>
              <a:t>Someone who has hypothermia usually doesn’t know their condition because the symptoms begin gradually. </a:t>
            </a:r>
            <a:endParaRPr/>
          </a:p>
          <a:p>
            <a:pPr marL="457200" lvl="0" indent="-298450" algn="l" rtl="0">
              <a:spcBef>
                <a:spcPts val="0"/>
              </a:spcBef>
              <a:spcAft>
                <a:spcPts val="0"/>
              </a:spcAft>
              <a:buSzPts val="1100"/>
              <a:buChar char="-"/>
            </a:pPr>
            <a:r>
              <a:rPr lang="en"/>
              <a:t>In addition, the confusion that occurs during hypothermia prevents self-awareness.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84427158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84427158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Camelia</a:t>
            </a:r>
            <a:endParaRPr/>
          </a:p>
          <a:p>
            <a:pPr marL="457200" lvl="0" indent="-298450" algn="l" rtl="0">
              <a:spcBef>
                <a:spcPts val="0"/>
              </a:spcBef>
              <a:spcAft>
                <a:spcPts val="0"/>
              </a:spcAft>
              <a:buSzPts val="1100"/>
              <a:buChar char="-"/>
            </a:pPr>
            <a:r>
              <a:rPr lang="en"/>
              <a:t>There are 3 stages of hypothermia. </a:t>
            </a:r>
            <a:endParaRPr/>
          </a:p>
          <a:p>
            <a:pPr marL="457200" lvl="0" indent="-298450" algn="l" rtl="0">
              <a:spcBef>
                <a:spcPts val="0"/>
              </a:spcBef>
              <a:spcAft>
                <a:spcPts val="0"/>
              </a:spcAft>
              <a:buSzPts val="1100"/>
              <a:buChar char="-"/>
            </a:pPr>
            <a:r>
              <a:rPr lang="en"/>
              <a:t>During stage 1 of hypothermia, the symptoms include shivering and reduced circulation.</a:t>
            </a:r>
            <a:endParaRPr/>
          </a:p>
          <a:p>
            <a:pPr marL="457200" lvl="0" indent="-298450" algn="l" rtl="0">
              <a:spcBef>
                <a:spcPts val="0"/>
              </a:spcBef>
              <a:spcAft>
                <a:spcPts val="0"/>
              </a:spcAft>
              <a:buSzPts val="1100"/>
              <a:buChar char="-"/>
            </a:pPr>
            <a:r>
              <a:rPr lang="en"/>
              <a:t>During stage 2 of hypothermia, the symptoms include a weak pulse, slowed breathing, lack of coordination, confusion, and drowsiness. </a:t>
            </a:r>
            <a:endParaRPr/>
          </a:p>
          <a:p>
            <a:pPr marL="457200" lvl="0" indent="-298450" algn="l" rtl="0">
              <a:spcBef>
                <a:spcPts val="0"/>
              </a:spcBef>
              <a:spcAft>
                <a:spcPts val="0"/>
              </a:spcAft>
              <a:buSzPts val="1100"/>
              <a:buChar char="-"/>
            </a:pPr>
            <a:r>
              <a:rPr lang="en"/>
              <a:t>The third stage of hypothermia is severe. There may be a weak or absent pulse and loss of consciousness.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83ba2511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83ba2511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a:p>
            <a:pPr marL="457200" lvl="0" indent="-298450" algn="l" rtl="0">
              <a:spcBef>
                <a:spcPts val="0"/>
              </a:spcBef>
              <a:spcAft>
                <a:spcPts val="0"/>
              </a:spcAft>
              <a:buSzPts val="1100"/>
              <a:buChar char="-"/>
            </a:pPr>
            <a:r>
              <a:rPr lang="en"/>
              <a:t>If you suspect someone has hypothermia, call 911 immediately! </a:t>
            </a:r>
            <a:endParaRPr/>
          </a:p>
          <a:p>
            <a:pPr marL="457200" lvl="0" indent="-298450" algn="l" rtl="0">
              <a:spcBef>
                <a:spcPts val="0"/>
              </a:spcBef>
              <a:spcAft>
                <a:spcPts val="0"/>
              </a:spcAft>
              <a:buSzPts val="1100"/>
              <a:buChar char="-"/>
            </a:pPr>
            <a:r>
              <a:rPr lang="en"/>
              <a:t>While you are waiting for emergency help to arrive, gently and carefully move the person inside if possible. Make sure to not move them roughly as this may cause dangerous irregular heartbeats. Carefully remove his or her wet clothing and replace it with warm, dry coats or blankets.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83ba2511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83ba251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Camelia</a:t>
            </a:r>
            <a:endParaRPr/>
          </a:p>
          <a:p>
            <a:pPr marL="457200" lvl="0" indent="-298450" algn="l" rtl="0">
              <a:spcBef>
                <a:spcPts val="0"/>
              </a:spcBef>
              <a:spcAft>
                <a:spcPts val="0"/>
              </a:spcAft>
              <a:buSzPts val="1100"/>
              <a:buChar char="-"/>
            </a:pPr>
            <a:r>
              <a:rPr lang="en"/>
              <a:t>What is frostbite?</a:t>
            </a:r>
            <a:endParaRPr/>
          </a:p>
          <a:p>
            <a:pPr marL="457200" lvl="0" indent="-298450" algn="l" rtl="0">
              <a:spcBef>
                <a:spcPts val="0"/>
              </a:spcBef>
              <a:spcAft>
                <a:spcPts val="0"/>
              </a:spcAft>
              <a:buSzPts val="1100"/>
              <a:buChar char="-"/>
            </a:pPr>
            <a:r>
              <a:rPr lang="en"/>
              <a:t>Frostbite occurs when skin is exposed to the cold over a long period of time and the tissues below the skin freeze. </a:t>
            </a:r>
            <a:endParaRPr/>
          </a:p>
          <a:p>
            <a:pPr marL="457200" lvl="0" indent="-298450" algn="l" rtl="0">
              <a:spcBef>
                <a:spcPts val="0"/>
              </a:spcBef>
              <a:spcAft>
                <a:spcPts val="0"/>
              </a:spcAft>
              <a:buSzPts val="1100"/>
              <a:buChar char="-"/>
            </a:pPr>
            <a:r>
              <a:rPr lang="en"/>
              <a:t>Frostbite can affect any part of the body.</a:t>
            </a:r>
            <a:endParaRPr/>
          </a:p>
          <a:p>
            <a:pPr marL="457200" lvl="0" indent="-298450" algn="l" rtl="0">
              <a:spcBef>
                <a:spcPts val="0"/>
              </a:spcBef>
              <a:spcAft>
                <a:spcPts val="0"/>
              </a:spcAft>
              <a:buSzPts val="1100"/>
              <a:buChar char="-"/>
            </a:pPr>
            <a:r>
              <a:rPr lang="en"/>
              <a:t>However, the most commonly affected areas are the hands, feet, ears, and nose. </a:t>
            </a:r>
            <a:endParaRPr/>
          </a:p>
          <a:p>
            <a:pPr marL="457200" lvl="0" indent="-298450" algn="l" rtl="0">
              <a:spcBef>
                <a:spcPts val="0"/>
              </a:spcBef>
              <a:spcAft>
                <a:spcPts val="0"/>
              </a:spcAft>
              <a:buSzPts val="1100"/>
              <a:buChar char="-"/>
            </a:pPr>
            <a:r>
              <a:rPr lang="en"/>
              <a:t>These are also the areas that are most likely to be exposed to the cold when you’re outside.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852e90c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852e90c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a:t>
            </a:r>
            <a:endParaRPr/>
          </a:p>
          <a:p>
            <a:pPr marL="457200" lvl="0" indent="-298450" algn="l" rtl="0">
              <a:spcBef>
                <a:spcPts val="0"/>
              </a:spcBef>
              <a:spcAft>
                <a:spcPts val="0"/>
              </a:spcAft>
              <a:buSzPts val="1100"/>
              <a:buChar char="-"/>
            </a:pPr>
            <a:r>
              <a:rPr lang="en"/>
              <a:t>Frostbite symptoms begin when you’re outside and the affected area begins to turn red and feel painful</a:t>
            </a:r>
            <a:endParaRPr/>
          </a:p>
          <a:p>
            <a:pPr marL="457200" lvl="0" indent="-298450" algn="l" rtl="0">
              <a:spcBef>
                <a:spcPts val="0"/>
              </a:spcBef>
              <a:spcAft>
                <a:spcPts val="0"/>
              </a:spcAft>
              <a:buSzPts val="1100"/>
              <a:buChar char="-"/>
            </a:pPr>
            <a:r>
              <a:rPr lang="en"/>
              <a:t>If exposure to the cold continues, you will feel the sensation of ‘pins and needles’ in the area</a:t>
            </a:r>
            <a:endParaRPr/>
          </a:p>
          <a:p>
            <a:pPr marL="457200" lvl="0" indent="-298450" algn="l" rtl="0">
              <a:spcBef>
                <a:spcPts val="0"/>
              </a:spcBef>
              <a:spcAft>
                <a:spcPts val="0"/>
              </a:spcAft>
              <a:buSzPts val="1100"/>
              <a:buChar char="-"/>
            </a:pPr>
            <a:r>
              <a:rPr lang="en"/>
              <a:t>As the tissues freeze, the area will turn numb</a:t>
            </a:r>
            <a:endParaRPr/>
          </a:p>
          <a:p>
            <a:pPr marL="457200" lvl="0" indent="-298450" algn="l" rtl="0">
              <a:spcBef>
                <a:spcPts val="0"/>
              </a:spcBef>
              <a:spcAft>
                <a:spcPts val="0"/>
              </a:spcAft>
              <a:buSzPts val="1100"/>
              <a:buChar char="-"/>
            </a:pPr>
            <a:r>
              <a:rPr lang="en"/>
              <a:t>Your skin will become white, blue, or blotchy as exposure to cold continues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8442715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8442715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Camelia:</a:t>
            </a:r>
            <a:endParaRPr/>
          </a:p>
          <a:p>
            <a:pPr marL="457200" lvl="0" indent="-298450" algn="l" rtl="0">
              <a:spcBef>
                <a:spcPts val="0"/>
              </a:spcBef>
              <a:spcAft>
                <a:spcPts val="0"/>
              </a:spcAft>
              <a:buSzPts val="1100"/>
              <a:buChar char="-"/>
            </a:pPr>
            <a:r>
              <a:rPr lang="en"/>
              <a:t>There are 3 degrees of frostbite. </a:t>
            </a:r>
            <a:endParaRPr/>
          </a:p>
          <a:p>
            <a:pPr marL="457200" lvl="0" indent="-298450" algn="l" rtl="0">
              <a:spcBef>
                <a:spcPts val="0"/>
              </a:spcBef>
              <a:spcAft>
                <a:spcPts val="0"/>
              </a:spcAft>
              <a:buSzPts val="1100"/>
              <a:buChar char="-"/>
            </a:pPr>
            <a:r>
              <a:rPr lang="en"/>
              <a:t>The first degree also known as frostnip irritates the skin, but is not serious and the damage does not last. It may cause some pain as the skin warms again. </a:t>
            </a:r>
            <a:endParaRPr/>
          </a:p>
          <a:p>
            <a:pPr marL="457200" lvl="0" indent="-298450" algn="l" rtl="0">
              <a:spcBef>
                <a:spcPts val="0"/>
              </a:spcBef>
              <a:spcAft>
                <a:spcPts val="0"/>
              </a:spcAft>
              <a:buSzPts val="1100"/>
              <a:buChar char="-"/>
            </a:pPr>
            <a:r>
              <a:rPr lang="en"/>
              <a:t>The second degree of frostbite causes blisters and deeper tissue damage. The damage is not permanent. </a:t>
            </a:r>
            <a:endParaRPr/>
          </a:p>
          <a:p>
            <a:pPr marL="457200" lvl="0" indent="-298450" algn="l" rtl="0">
              <a:spcBef>
                <a:spcPts val="0"/>
              </a:spcBef>
              <a:spcAft>
                <a:spcPts val="0"/>
              </a:spcAft>
              <a:buSzPts val="1100"/>
              <a:buChar char="-"/>
            </a:pPr>
            <a:r>
              <a:rPr lang="en"/>
              <a:t>The third degree of frostbite damages ALL layers of the skin, which turns black. The damage is permanent. In very severe cases, bond and tendon freeze as well.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600" b="1">
                <a:latin typeface="Proxima Nova"/>
                <a:ea typeface="Proxima Nova"/>
                <a:cs typeface="Proxima Nova"/>
                <a:sym typeface="Proxima Nova"/>
              </a:rPr>
              <a:t>Winter Safety</a:t>
            </a:r>
            <a:endParaRPr sz="4600" b="1">
              <a:latin typeface="Proxima Nova"/>
              <a:ea typeface="Proxima Nova"/>
              <a:cs typeface="Proxima Nova"/>
              <a:sym typeface="Proxima Nova"/>
            </a:endParaRPr>
          </a:p>
        </p:txBody>
      </p:sp>
      <p:sp>
        <p:nvSpPr>
          <p:cNvPr id="86" name="Google Shape;86;p13"/>
          <p:cNvSpPr txBox="1">
            <a:spLocks noGrp="1"/>
          </p:cNvSpPr>
          <p:nvPr>
            <p:ph type="subTitle" idx="1"/>
          </p:nvPr>
        </p:nvSpPr>
        <p:spPr>
          <a:xfrm>
            <a:off x="598100" y="2715937"/>
            <a:ext cx="8222100" cy="8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Project First Aid: Module 6</a:t>
            </a:r>
            <a:endParaRPr b="1">
              <a:latin typeface="Proxima Nova"/>
              <a:ea typeface="Proxima Nova"/>
              <a:cs typeface="Proxima Nova"/>
              <a:sym typeface="Proxima Nova"/>
            </a:endParaRPr>
          </a:p>
          <a:p>
            <a:pPr marL="0" lvl="0" indent="0" algn="l" rtl="0">
              <a:spcBef>
                <a:spcPts val="0"/>
              </a:spcBef>
              <a:spcAft>
                <a:spcPts val="0"/>
              </a:spcAft>
              <a:buNone/>
            </a:pPr>
            <a:r>
              <a:rPr lang="en" b="1">
                <a:latin typeface="Proxima Nova"/>
                <a:ea typeface="Proxima Nova"/>
                <a:cs typeface="Proxima Nova"/>
                <a:sym typeface="Proxima Nova"/>
              </a:rPr>
              <a:t>Camelia and Kim</a:t>
            </a:r>
            <a:endParaRPr b="1">
              <a:latin typeface="Proxima Nova"/>
              <a:ea typeface="Proxima Nova"/>
              <a:cs typeface="Proxima Nova"/>
              <a:sym typeface="Proxima Nova"/>
            </a:endParaRPr>
          </a:p>
        </p:txBody>
      </p:sp>
      <p:pic>
        <p:nvPicPr>
          <p:cNvPr id="87" name="Google Shape;87;p13" descr="Related im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2000" y="986738"/>
            <a:ext cx="4056525" cy="405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Important Note</a:t>
            </a:r>
            <a:endParaRPr b="1">
              <a:latin typeface="Proxima Nova"/>
              <a:ea typeface="Proxima Nova"/>
              <a:cs typeface="Proxima Nova"/>
              <a:sym typeface="Proxima Nova"/>
            </a:endParaRPr>
          </a:p>
        </p:txBody>
      </p:sp>
      <p:sp>
        <p:nvSpPr>
          <p:cNvPr id="151" name="Google Shape;151;p22"/>
          <p:cNvSpPr txBox="1">
            <a:spLocks noGrp="1"/>
          </p:cNvSpPr>
          <p:nvPr>
            <p:ph type="body" idx="1"/>
          </p:nvPr>
        </p:nvSpPr>
        <p:spPr>
          <a:xfrm>
            <a:off x="311700" y="1115275"/>
            <a:ext cx="5748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When you’re out in the cold, you may think that no damage is occurring</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The skin must be rewarmed before the degree of frostbite can be known</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While outside, the skin will not blister or turn black. This will only occur after the skin is rewarmed</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For this reason, it’s extremely important to avoid exposure to cold for a long time</a:t>
            </a:r>
            <a:endParaRPr sz="2000">
              <a:latin typeface="Proxima Nova Semibold"/>
              <a:ea typeface="Proxima Nova Semibold"/>
              <a:cs typeface="Proxima Nova Semibold"/>
              <a:sym typeface="Proxima Nova Semibold"/>
            </a:endParaRPr>
          </a:p>
        </p:txBody>
      </p:sp>
      <p:pic>
        <p:nvPicPr>
          <p:cNvPr id="152" name="Google Shape;152;p22"/>
          <p:cNvPicPr preferRelativeResize="0"/>
          <p:nvPr/>
        </p:nvPicPr>
        <p:blipFill rotWithShape="1">
          <a:blip r:embed="rId3" cstate="email">
            <a:alphaModFix/>
            <a:extLst>
              <a:ext uri="{28A0092B-C50C-407E-A947-70E740481C1C}">
                <a14:useLocalDpi xmlns:a14="http://schemas.microsoft.com/office/drawing/2010/main"/>
              </a:ext>
            </a:extLst>
          </a:blip>
          <a:srcRect l="4979" t="9630" r="4979" b="10713"/>
          <a:stretch/>
        </p:blipFill>
        <p:spPr>
          <a:xfrm>
            <a:off x="5856575" y="1308775"/>
            <a:ext cx="2975726" cy="126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Frostbite Treatment</a:t>
            </a:r>
            <a:endParaRPr b="1">
              <a:latin typeface="Proxima Nova"/>
              <a:ea typeface="Proxima Nova"/>
              <a:cs typeface="Proxima Nova"/>
              <a:sym typeface="Proxima Nova"/>
            </a:endParaRPr>
          </a:p>
        </p:txBody>
      </p:sp>
      <p:sp>
        <p:nvSpPr>
          <p:cNvPr id="158" name="Google Shape;158;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First, call for emergency medical care!</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Treatment depends on how severe the frostbite is</a:t>
            </a:r>
            <a:endParaRPr sz="2000">
              <a:latin typeface="Proxima Nova Semibold"/>
              <a:ea typeface="Proxima Nova Semibold"/>
              <a:cs typeface="Proxima Nova Semibold"/>
              <a:sym typeface="Proxima Nova Semibold"/>
            </a:endParaRPr>
          </a:p>
          <a:p>
            <a:pPr marL="457200" lvl="0" indent="-355600" algn="l" rtl="0">
              <a:spcBef>
                <a:spcPts val="1000"/>
              </a:spcBef>
              <a:spcAft>
                <a:spcPts val="1000"/>
              </a:spcAft>
              <a:buSzPts val="2000"/>
              <a:buFont typeface="Proxima Nova Semibold"/>
              <a:buChar char="●"/>
            </a:pPr>
            <a:r>
              <a:rPr lang="en" sz="2000">
                <a:latin typeface="Proxima Nova Semibold"/>
                <a:ea typeface="Proxima Nova Semibold"/>
                <a:cs typeface="Proxima Nova Semibold"/>
                <a:sym typeface="Proxima Nova Semibold"/>
              </a:rPr>
              <a:t>It is best if a medical professional is available to handle the care, because they will know what stage it is and what to do for each</a:t>
            </a:r>
            <a:endParaRPr sz="2000">
              <a:latin typeface="Proxima Nova Semibold"/>
              <a:ea typeface="Proxima Nova Semibold"/>
              <a:cs typeface="Proxima Nova Semibold"/>
              <a:sym typeface="Proxima Nova Semibold"/>
            </a:endParaRPr>
          </a:p>
        </p:txBody>
      </p:sp>
      <p:pic>
        <p:nvPicPr>
          <p:cNvPr id="159" name="Google Shape;159;p23"/>
          <p:cNvPicPr preferRelativeResize="0"/>
          <p:nvPr/>
        </p:nvPicPr>
        <p:blipFill rotWithShape="1">
          <a:blip r:embed="rId3" cstate="email">
            <a:alphaModFix/>
            <a:extLst>
              <a:ext uri="{28A0092B-C50C-407E-A947-70E740481C1C}">
                <a14:useLocalDpi xmlns:a14="http://schemas.microsoft.com/office/drawing/2010/main"/>
              </a:ext>
            </a:extLst>
          </a:blip>
          <a:srcRect t="12598" b="13725"/>
          <a:stretch/>
        </p:blipFill>
        <p:spPr>
          <a:xfrm rot="402254">
            <a:off x="591621" y="3242039"/>
            <a:ext cx="1895610" cy="1396624"/>
          </a:xfrm>
          <a:prstGeom prst="rect">
            <a:avLst/>
          </a:prstGeom>
          <a:noFill/>
          <a:ln>
            <a:noFill/>
          </a:ln>
        </p:spPr>
      </p:pic>
      <p:pic>
        <p:nvPicPr>
          <p:cNvPr id="160" name="Google Shape;160;p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586550" y="3294999"/>
            <a:ext cx="2269900" cy="138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311700" y="2699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Frostbite Treatment</a:t>
            </a:r>
            <a:endParaRPr b="1">
              <a:latin typeface="Proxima Nova"/>
              <a:ea typeface="Proxima Nova"/>
              <a:cs typeface="Proxima Nova"/>
              <a:sym typeface="Proxima Nova"/>
            </a:endParaRPr>
          </a:p>
        </p:txBody>
      </p:sp>
      <p:sp>
        <p:nvSpPr>
          <p:cNvPr id="166" name="Google Shape;166;p24"/>
          <p:cNvSpPr txBox="1">
            <a:spLocks noGrp="1"/>
          </p:cNvSpPr>
          <p:nvPr>
            <p:ph type="body" idx="1"/>
          </p:nvPr>
        </p:nvSpPr>
        <p:spPr>
          <a:xfrm>
            <a:off x="171500" y="902250"/>
            <a:ext cx="62448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If there is no medical care available, or you have to wait for care, some steps can be taken:</a:t>
            </a:r>
            <a:endParaRPr>
              <a:latin typeface="Proxima Nova Semibold"/>
              <a:ea typeface="Proxima Nova Semibold"/>
              <a:cs typeface="Proxima Nova Semibold"/>
              <a:sym typeface="Proxima Nova Semibold"/>
            </a:endParaRPr>
          </a:p>
          <a:p>
            <a:pPr marL="914400" lvl="1" indent="-330200" algn="l" rtl="0">
              <a:spcBef>
                <a:spcPts val="1000"/>
              </a:spcBef>
              <a:spcAft>
                <a:spcPts val="0"/>
              </a:spcAft>
              <a:buSzPts val="1600"/>
              <a:buFont typeface="Proxima Nova Semibold"/>
              <a:buChar char="○"/>
            </a:pPr>
            <a:r>
              <a:rPr lang="en" sz="1600">
                <a:latin typeface="Proxima Nova Semibold"/>
                <a:ea typeface="Proxima Nova Semibold"/>
                <a:cs typeface="Proxima Nova Semibold"/>
                <a:sym typeface="Proxima Nova Semibold"/>
              </a:rPr>
              <a:t>Take ibuprofen</a:t>
            </a:r>
            <a:endParaRPr sz="1600">
              <a:latin typeface="Proxima Nova Semibold"/>
              <a:ea typeface="Proxima Nova Semibold"/>
              <a:cs typeface="Proxima Nova Semibold"/>
              <a:sym typeface="Proxima Nova Semibold"/>
            </a:endParaRPr>
          </a:p>
          <a:p>
            <a:pPr marL="914400" lvl="1" indent="-330200" algn="l" rtl="0">
              <a:spcBef>
                <a:spcPts val="1000"/>
              </a:spcBef>
              <a:spcAft>
                <a:spcPts val="0"/>
              </a:spcAft>
              <a:buSzPts val="1600"/>
              <a:buFont typeface="Proxima Nova Semibold"/>
              <a:buChar char="○"/>
            </a:pPr>
            <a:r>
              <a:rPr lang="en" sz="1600">
                <a:latin typeface="Proxima Nova Semibold"/>
                <a:ea typeface="Proxima Nova Semibold"/>
                <a:cs typeface="Proxima Nova Semibold"/>
                <a:sym typeface="Proxima Nova Semibold"/>
              </a:rPr>
              <a:t>Rewarm the area by soaking the area in </a:t>
            </a:r>
            <a:r>
              <a:rPr lang="en" sz="1600">
                <a:solidFill>
                  <a:srgbClr val="FF0000"/>
                </a:solidFill>
                <a:latin typeface="Proxima Nova Semibold"/>
                <a:ea typeface="Proxima Nova Semibold"/>
                <a:cs typeface="Proxima Nova Semibold"/>
                <a:sym typeface="Proxima Nova Semibold"/>
              </a:rPr>
              <a:t>warm</a:t>
            </a:r>
            <a:r>
              <a:rPr lang="en" sz="1600">
                <a:latin typeface="Proxima Nova Semibold"/>
                <a:ea typeface="Proxima Nova Semibold"/>
                <a:cs typeface="Proxima Nova Semibold"/>
                <a:sym typeface="Proxima Nova Semibold"/>
              </a:rPr>
              <a:t> (but not hot) water</a:t>
            </a:r>
            <a:endParaRPr sz="1600">
              <a:latin typeface="Proxima Nova Semibold"/>
              <a:ea typeface="Proxima Nova Semibold"/>
              <a:cs typeface="Proxima Nova Semibold"/>
              <a:sym typeface="Proxima Nova Semibold"/>
            </a:endParaRPr>
          </a:p>
          <a:p>
            <a:pPr marL="914400" lvl="1" indent="-330200" algn="l" rtl="0">
              <a:spcBef>
                <a:spcPts val="1000"/>
              </a:spcBef>
              <a:spcAft>
                <a:spcPts val="0"/>
              </a:spcAft>
              <a:buSzPts val="1600"/>
              <a:buFont typeface="Proxima Nova Semibold"/>
              <a:buChar char="○"/>
            </a:pPr>
            <a:r>
              <a:rPr lang="en" sz="1600">
                <a:latin typeface="Proxima Nova Semibold"/>
                <a:ea typeface="Proxima Nova Semibold"/>
                <a:cs typeface="Proxima Nova Semibold"/>
                <a:sym typeface="Proxima Nova Semibold"/>
              </a:rPr>
              <a:t>Do this for 30 minutes, or until the area is red-purple colored and can be moved easily</a:t>
            </a:r>
            <a:endParaRPr sz="1600">
              <a:latin typeface="Proxima Nova Semibold"/>
              <a:ea typeface="Proxima Nova Semibold"/>
              <a:cs typeface="Proxima Nova Semibold"/>
              <a:sym typeface="Proxima Nova Semibold"/>
            </a:endParaRPr>
          </a:p>
          <a:p>
            <a:pPr marL="914400" lvl="1" indent="-330200" algn="l" rtl="0">
              <a:spcBef>
                <a:spcPts val="1000"/>
              </a:spcBef>
              <a:spcAft>
                <a:spcPts val="0"/>
              </a:spcAft>
              <a:buSzPts val="1600"/>
              <a:buFont typeface="Proxima Nova Semibold"/>
              <a:buChar char="○"/>
            </a:pPr>
            <a:r>
              <a:rPr lang="en" sz="1600">
                <a:latin typeface="Proxima Nova Semibold"/>
                <a:ea typeface="Proxima Nova Semibold"/>
                <a:cs typeface="Proxima Nova Semibold"/>
                <a:sym typeface="Proxima Nova Semibold"/>
              </a:rPr>
              <a:t>After the area has been warmed, wrap the area in clean bandages (if it’s the hands or feet, wrap each finger or toe separately)</a:t>
            </a:r>
            <a:endParaRPr sz="1600">
              <a:latin typeface="Proxima Nova Semibold"/>
              <a:ea typeface="Proxima Nova Semibold"/>
              <a:cs typeface="Proxima Nova Semibold"/>
              <a:sym typeface="Proxima Nova Semibold"/>
            </a:endParaRPr>
          </a:p>
          <a:p>
            <a:pPr marL="914400" lvl="1" indent="-330200" algn="l" rtl="0">
              <a:spcBef>
                <a:spcPts val="1000"/>
              </a:spcBef>
              <a:spcAft>
                <a:spcPts val="0"/>
              </a:spcAft>
              <a:buSzPts val="1600"/>
              <a:buFont typeface="Proxima Nova Semibold"/>
              <a:buChar char="○"/>
            </a:pPr>
            <a:r>
              <a:rPr lang="en" sz="1600">
                <a:latin typeface="Proxima Nova Semibold"/>
                <a:ea typeface="Proxima Nova Semibold"/>
                <a:cs typeface="Proxima Nova Semibold"/>
                <a:sym typeface="Proxima Nova Semibold"/>
              </a:rPr>
              <a:t>Avoid contact with the area </a:t>
            </a:r>
            <a:endParaRPr sz="1600">
              <a:latin typeface="Proxima Nova Semibold"/>
              <a:ea typeface="Proxima Nova Semibold"/>
              <a:cs typeface="Proxima Nova Semibold"/>
              <a:sym typeface="Proxima Nova Semibold"/>
            </a:endParaRPr>
          </a:p>
          <a:p>
            <a:pPr marL="0" lvl="0" indent="0" algn="l" rtl="0">
              <a:spcBef>
                <a:spcPts val="1600"/>
              </a:spcBef>
              <a:spcAft>
                <a:spcPts val="0"/>
              </a:spcAft>
              <a:buNone/>
            </a:pPr>
            <a:endParaRPr sz="2000">
              <a:latin typeface="Proxima Nova Semibold"/>
              <a:ea typeface="Proxima Nova Semibold"/>
              <a:cs typeface="Proxima Nova Semibold"/>
              <a:sym typeface="Proxima Nova Semibold"/>
            </a:endParaRPr>
          </a:p>
          <a:p>
            <a:pPr marL="0" lvl="0" indent="0" algn="l" rtl="0">
              <a:spcBef>
                <a:spcPts val="1600"/>
              </a:spcBef>
              <a:spcAft>
                <a:spcPts val="1600"/>
              </a:spcAft>
              <a:buNone/>
            </a:pPr>
            <a:endParaRPr/>
          </a:p>
        </p:txBody>
      </p:sp>
      <p:pic>
        <p:nvPicPr>
          <p:cNvPr id="167" name="Google Shape;167;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16300" y="159938"/>
            <a:ext cx="1337126" cy="1337126"/>
          </a:xfrm>
          <a:prstGeom prst="rect">
            <a:avLst/>
          </a:prstGeom>
          <a:noFill/>
          <a:ln>
            <a:noFill/>
          </a:ln>
        </p:spPr>
      </p:pic>
      <p:pic>
        <p:nvPicPr>
          <p:cNvPr id="168" name="Google Shape;168;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428966">
            <a:off x="7766175" y="394695"/>
            <a:ext cx="1232875" cy="1232875"/>
          </a:xfrm>
          <a:prstGeom prst="rect">
            <a:avLst/>
          </a:prstGeom>
          <a:noFill/>
          <a:ln>
            <a:noFill/>
          </a:ln>
        </p:spPr>
      </p:pic>
      <p:pic>
        <p:nvPicPr>
          <p:cNvPr id="169" name="Google Shape;169;p24"/>
          <p:cNvPicPr preferRelativeResize="0"/>
          <p:nvPr/>
        </p:nvPicPr>
        <p:blipFill rotWithShape="1">
          <a:blip r:embed="rId5" cstate="email">
            <a:alphaModFix/>
            <a:extLst>
              <a:ext uri="{28A0092B-C50C-407E-A947-70E740481C1C}">
                <a14:useLocalDpi xmlns:a14="http://schemas.microsoft.com/office/drawing/2010/main"/>
              </a:ext>
            </a:extLst>
          </a:blip>
          <a:srcRect l="4571" t="14702" b="16977"/>
          <a:stretch/>
        </p:blipFill>
        <p:spPr>
          <a:xfrm>
            <a:off x="6150950" y="3547100"/>
            <a:ext cx="1867825" cy="1337125"/>
          </a:xfrm>
          <a:prstGeom prst="rect">
            <a:avLst/>
          </a:prstGeom>
          <a:noFill/>
          <a:ln>
            <a:noFill/>
          </a:ln>
        </p:spPr>
      </p:pic>
      <p:pic>
        <p:nvPicPr>
          <p:cNvPr id="170" name="Google Shape;170;p2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497950" y="1747312"/>
            <a:ext cx="2334351" cy="175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Driving in the Snow</a:t>
            </a:r>
            <a:endParaRPr b="1"/>
          </a:p>
        </p:txBody>
      </p:sp>
      <p:sp>
        <p:nvSpPr>
          <p:cNvPr id="176" name="Google Shape;176;p25"/>
          <p:cNvSpPr txBox="1">
            <a:spLocks noGrp="1"/>
          </p:cNvSpPr>
          <p:nvPr>
            <p:ph type="body" idx="1"/>
          </p:nvPr>
        </p:nvSpPr>
        <p:spPr>
          <a:xfrm>
            <a:off x="311700" y="1229875"/>
            <a:ext cx="57555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a:buChar char="●"/>
            </a:pPr>
            <a:r>
              <a:rPr lang="en" sz="2000" b="1">
                <a:latin typeface="Proxima Nova"/>
                <a:ea typeface="Proxima Nova"/>
                <a:cs typeface="Proxima Nova"/>
                <a:sym typeface="Proxima Nova"/>
              </a:rPr>
              <a:t>Drive slowly</a:t>
            </a:r>
            <a:endParaRPr sz="2000" b="1">
              <a:latin typeface="Proxima Nova"/>
              <a:ea typeface="Proxima Nova"/>
              <a:cs typeface="Proxima Nova"/>
              <a:sym typeface="Proxima Nova"/>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Accelerating, stopping, and turning all take more time than it does on dry pavement. </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a:buChar char="●"/>
            </a:pPr>
            <a:r>
              <a:rPr lang="en" sz="2000" b="1">
                <a:latin typeface="Proxima Nova"/>
                <a:ea typeface="Proxima Nova"/>
                <a:cs typeface="Proxima Nova"/>
                <a:sym typeface="Proxima Nova"/>
              </a:rPr>
              <a:t>Snow tires</a:t>
            </a:r>
            <a:endParaRPr sz="2000" b="1">
              <a:latin typeface="Proxima Nova"/>
              <a:ea typeface="Proxima Nova"/>
              <a:cs typeface="Proxima Nova"/>
              <a:sym typeface="Proxima Nova"/>
            </a:endParaRPr>
          </a:p>
        </p:txBody>
      </p:sp>
      <p:pic>
        <p:nvPicPr>
          <p:cNvPr id="177" name="Google Shape;177;p25" descr="Related image"/>
          <p:cNvPicPr preferRelativeResize="0"/>
          <p:nvPr/>
        </p:nvPicPr>
        <p:blipFill>
          <a:blip r:embed="rId3">
            <a:alphaModFix/>
          </a:blip>
          <a:stretch>
            <a:fillRect/>
          </a:stretch>
        </p:blipFill>
        <p:spPr>
          <a:xfrm>
            <a:off x="3071275" y="3183275"/>
            <a:ext cx="3001450" cy="1690800"/>
          </a:xfrm>
          <a:prstGeom prst="rect">
            <a:avLst/>
          </a:prstGeom>
          <a:noFill/>
          <a:ln>
            <a:noFill/>
          </a:ln>
        </p:spPr>
      </p:pic>
      <p:pic>
        <p:nvPicPr>
          <p:cNvPr id="178" name="Google Shape;178;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42550" y="0"/>
            <a:ext cx="3001451" cy="33332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General Winter Safety Tips</a:t>
            </a:r>
            <a:endParaRPr b="1"/>
          </a:p>
        </p:txBody>
      </p:sp>
      <p:sp>
        <p:nvSpPr>
          <p:cNvPr id="184" name="Google Shape;184;p26"/>
          <p:cNvSpPr txBox="1">
            <a:spLocks noGrp="1"/>
          </p:cNvSpPr>
          <p:nvPr>
            <p:ph type="body" idx="1"/>
          </p:nvPr>
        </p:nvSpPr>
        <p:spPr>
          <a:xfrm>
            <a:off x="0" y="1139300"/>
            <a:ext cx="5926800" cy="3339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Proxima Nova Semibold"/>
              <a:buChar char="●"/>
            </a:pPr>
            <a:r>
              <a:rPr lang="en" sz="1700">
                <a:latin typeface="Proxima Nova Semibold"/>
                <a:ea typeface="Proxima Nova Semibold"/>
                <a:cs typeface="Proxima Nova Semibold"/>
                <a:sym typeface="Proxima Nova Semibold"/>
              </a:rPr>
              <a:t>Avoid long exposure to cold weather</a:t>
            </a:r>
            <a:endParaRPr sz="1700">
              <a:latin typeface="Proxima Nova Semibold"/>
              <a:ea typeface="Proxima Nova Semibold"/>
              <a:cs typeface="Proxima Nova Semibold"/>
              <a:sym typeface="Proxima Nova Semibold"/>
            </a:endParaRPr>
          </a:p>
          <a:p>
            <a:pPr marL="457200" lvl="0" indent="-336550" algn="l" rtl="0">
              <a:spcBef>
                <a:spcPts val="1000"/>
              </a:spcBef>
              <a:spcAft>
                <a:spcPts val="0"/>
              </a:spcAft>
              <a:buSzPts val="1700"/>
              <a:buFont typeface="Proxima Nova Semibold"/>
              <a:buChar char="●"/>
            </a:pPr>
            <a:r>
              <a:rPr lang="en" sz="1700">
                <a:latin typeface="Proxima Nova Semibold"/>
                <a:ea typeface="Proxima Nova Semibold"/>
                <a:cs typeface="Proxima Nova Semibold"/>
                <a:sym typeface="Proxima Nova Semibold"/>
              </a:rPr>
              <a:t>Dress in layers of clothing</a:t>
            </a:r>
            <a:endParaRPr sz="1700">
              <a:latin typeface="Proxima Nova Semibold"/>
              <a:ea typeface="Proxima Nova Semibold"/>
              <a:cs typeface="Proxima Nova Semibold"/>
              <a:sym typeface="Proxima Nova Semibold"/>
            </a:endParaRPr>
          </a:p>
          <a:p>
            <a:pPr marL="457200" lvl="0" indent="-336550" algn="l" rtl="0">
              <a:spcBef>
                <a:spcPts val="1000"/>
              </a:spcBef>
              <a:spcAft>
                <a:spcPts val="0"/>
              </a:spcAft>
              <a:buSzPts val="1700"/>
              <a:buFont typeface="Proxima Nova Semibold"/>
              <a:buChar char="●"/>
            </a:pPr>
            <a:r>
              <a:rPr lang="en" sz="1700">
                <a:latin typeface="Proxima Nova Semibold"/>
                <a:ea typeface="Proxima Nova Semibold"/>
                <a:cs typeface="Proxima Nova Semibold"/>
                <a:sym typeface="Proxima Nova Semibold"/>
              </a:rPr>
              <a:t>Protect the feet, hands, head, ears, and nose from extreme low temperatures</a:t>
            </a:r>
            <a:endParaRPr sz="1700">
              <a:latin typeface="Proxima Nova Semibold"/>
              <a:ea typeface="Proxima Nova Semibold"/>
              <a:cs typeface="Proxima Nova Semibold"/>
              <a:sym typeface="Proxima Nova Semibold"/>
            </a:endParaRPr>
          </a:p>
          <a:p>
            <a:pPr marL="457200" lvl="0" indent="-336550" algn="l" rtl="0">
              <a:spcBef>
                <a:spcPts val="1000"/>
              </a:spcBef>
              <a:spcAft>
                <a:spcPts val="0"/>
              </a:spcAft>
              <a:buSzPts val="1700"/>
              <a:buFont typeface="Proxima Nova Semibold"/>
              <a:buChar char="●"/>
            </a:pPr>
            <a:r>
              <a:rPr lang="en" sz="1700">
                <a:latin typeface="Proxima Nova Semibold"/>
                <a:ea typeface="Proxima Nova Semibold"/>
                <a:cs typeface="Proxima Nova Semibold"/>
                <a:sym typeface="Proxima Nova Semibold"/>
              </a:rPr>
              <a:t>Stay well hydrated if you are spending time outdoors</a:t>
            </a:r>
            <a:endParaRPr sz="1700">
              <a:latin typeface="Proxima Nova Semibold"/>
              <a:ea typeface="Proxima Nova Semibold"/>
              <a:cs typeface="Proxima Nova Semibold"/>
              <a:sym typeface="Proxima Nova Semibold"/>
            </a:endParaRPr>
          </a:p>
          <a:p>
            <a:pPr marL="457200" lvl="0" indent="-336550" algn="l" rtl="0">
              <a:spcBef>
                <a:spcPts val="1000"/>
              </a:spcBef>
              <a:spcAft>
                <a:spcPts val="0"/>
              </a:spcAft>
              <a:buSzPts val="1700"/>
              <a:buFont typeface="Proxima Nova Semibold"/>
              <a:buChar char="●"/>
            </a:pPr>
            <a:r>
              <a:rPr lang="en" sz="1700">
                <a:latin typeface="Proxima Nova Semibold"/>
                <a:ea typeface="Proxima Nova Semibold"/>
                <a:cs typeface="Proxima Nova Semibold"/>
                <a:sym typeface="Proxima Nova Semibold"/>
              </a:rPr>
              <a:t>Sit and stand in positions that allow for proper circulation</a:t>
            </a:r>
            <a:endParaRPr sz="1700">
              <a:latin typeface="Proxima Nova Semibold"/>
              <a:ea typeface="Proxima Nova Semibold"/>
              <a:cs typeface="Proxima Nova Semibold"/>
              <a:sym typeface="Proxima Nova Semibold"/>
            </a:endParaRPr>
          </a:p>
          <a:p>
            <a:pPr marL="457200" lvl="0" indent="-336550" algn="l" rtl="0">
              <a:spcBef>
                <a:spcPts val="1000"/>
              </a:spcBef>
              <a:spcAft>
                <a:spcPts val="0"/>
              </a:spcAft>
              <a:buSzPts val="1700"/>
              <a:buFont typeface="Proxima Nova Semibold"/>
              <a:buChar char="●"/>
            </a:pPr>
            <a:r>
              <a:rPr lang="en" sz="1700">
                <a:latin typeface="Proxima Nova Semibold"/>
                <a:ea typeface="Proxima Nova Semibold"/>
                <a:cs typeface="Proxima Nova Semibold"/>
                <a:sym typeface="Proxima Nova Semibold"/>
              </a:rPr>
              <a:t>Be careful of drinking alcohol; your body will not be able to warn you as well if you are cold.</a:t>
            </a:r>
            <a:endParaRPr sz="1700">
              <a:latin typeface="Proxima Nova Semibold"/>
              <a:ea typeface="Proxima Nova Semibold"/>
              <a:cs typeface="Proxima Nova Semibold"/>
              <a:sym typeface="Proxima Nova Semibold"/>
            </a:endParaRPr>
          </a:p>
          <a:p>
            <a:pPr marL="457200" lvl="0" indent="0" algn="l" rtl="0">
              <a:spcBef>
                <a:spcPts val="1600"/>
              </a:spcBef>
              <a:spcAft>
                <a:spcPts val="1600"/>
              </a:spcAft>
              <a:buNone/>
            </a:pPr>
            <a:endParaRPr sz="2400"/>
          </a:p>
        </p:txBody>
      </p:sp>
      <p:pic>
        <p:nvPicPr>
          <p:cNvPr id="185" name="Google Shape;185;p26" descr="Related im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25575" y="921150"/>
            <a:ext cx="3042475" cy="3042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Winter Survival Kit</a:t>
            </a:r>
            <a:endParaRPr b="1"/>
          </a:p>
        </p:txBody>
      </p:sp>
      <p:sp>
        <p:nvSpPr>
          <p:cNvPr id="191" name="Google Shape;191;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Water</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Blankets</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Flashlights/ Flares</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Shovel</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Power Source</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Food</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Tool Kit</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First Aid Kit</a:t>
            </a:r>
            <a:endParaRPr>
              <a:latin typeface="Proxima Nova Semibold"/>
              <a:ea typeface="Proxima Nova Semibold"/>
              <a:cs typeface="Proxima Nova Semibold"/>
              <a:sym typeface="Proxima Nova Semibold"/>
            </a:endParaRPr>
          </a:p>
          <a:p>
            <a:pPr marL="457200" lvl="0" indent="-342900" algn="l" rtl="0">
              <a:spcBef>
                <a:spcPts val="0"/>
              </a:spcBef>
              <a:spcAft>
                <a:spcPts val="0"/>
              </a:spcAft>
              <a:buSzPts val="1800"/>
              <a:buFont typeface="Proxima Nova Semibold"/>
              <a:buChar char="●"/>
            </a:pPr>
            <a:r>
              <a:rPr lang="en">
                <a:latin typeface="Proxima Nova Semibold"/>
                <a:ea typeface="Proxima Nova Semibold"/>
                <a:cs typeface="Proxima Nova Semibold"/>
                <a:sym typeface="Proxima Nova Semibold"/>
              </a:rPr>
              <a:t>Toiletries</a:t>
            </a:r>
            <a:endParaRPr>
              <a:latin typeface="Proxima Nova Semibold"/>
              <a:ea typeface="Proxima Nova Semibold"/>
              <a:cs typeface="Proxima Nova Semibold"/>
              <a:sym typeface="Proxima Nova Semibold"/>
            </a:endParaRPr>
          </a:p>
        </p:txBody>
      </p:sp>
      <p:pic>
        <p:nvPicPr>
          <p:cNvPr id="192" name="Google Shape;192;p27" descr="Image result for stranded car winter"/>
          <p:cNvPicPr preferRelativeResize="0"/>
          <p:nvPr/>
        </p:nvPicPr>
        <p:blipFill>
          <a:blip r:embed="rId3">
            <a:alphaModFix/>
          </a:blip>
          <a:stretch>
            <a:fillRect/>
          </a:stretch>
        </p:blipFill>
        <p:spPr>
          <a:xfrm>
            <a:off x="3861425" y="1229875"/>
            <a:ext cx="4826000" cy="3213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Vocabulary</a:t>
            </a:r>
            <a:endParaRPr b="1">
              <a:latin typeface="Proxima Nova"/>
              <a:ea typeface="Proxima Nova"/>
              <a:cs typeface="Proxima Nova"/>
              <a:sym typeface="Proxima Nova"/>
            </a:endParaRPr>
          </a:p>
        </p:txBody>
      </p:sp>
      <p:sp>
        <p:nvSpPr>
          <p:cNvPr id="198" name="Google Shape;198;p28"/>
          <p:cNvSpPr txBox="1">
            <a:spLocks noGrp="1"/>
          </p:cNvSpPr>
          <p:nvPr>
            <p:ph type="body" idx="1"/>
          </p:nvPr>
        </p:nvSpPr>
        <p:spPr>
          <a:xfrm>
            <a:off x="655450"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Semibold"/>
                <a:ea typeface="Proxima Nova Semibold"/>
                <a:cs typeface="Proxima Nova Semibold"/>
                <a:sym typeface="Proxima Nova Semibold"/>
              </a:rPr>
              <a:t>Hypothermia</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None/>
            </a:pPr>
            <a:r>
              <a:rPr lang="en" sz="2400">
                <a:latin typeface="Proxima Nova Semibold"/>
                <a:ea typeface="Proxima Nova Semibold"/>
                <a:cs typeface="Proxima Nova Semibold"/>
                <a:sym typeface="Proxima Nova Semibold"/>
              </a:rPr>
              <a:t>Shivering</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None/>
            </a:pPr>
            <a:r>
              <a:rPr lang="en" sz="2400">
                <a:latin typeface="Proxima Nova Semibold"/>
                <a:ea typeface="Proxima Nova Semibold"/>
                <a:cs typeface="Proxima Nova Semibold"/>
                <a:sym typeface="Proxima Nova Semibold"/>
              </a:rPr>
              <a:t>Shallow</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None/>
            </a:pPr>
            <a:r>
              <a:rPr lang="en" sz="2400">
                <a:latin typeface="Proxima Nova Semibold"/>
                <a:ea typeface="Proxima Nova Semibold"/>
                <a:cs typeface="Proxima Nova Semibold"/>
                <a:sym typeface="Proxima Nova Semibold"/>
              </a:rPr>
              <a:t>Gradually</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None/>
            </a:pPr>
            <a:r>
              <a:rPr lang="en" sz="2400">
                <a:latin typeface="Proxima Nova Semibold"/>
                <a:ea typeface="Proxima Nova Semibold"/>
                <a:cs typeface="Proxima Nova Semibold"/>
                <a:sym typeface="Proxima Nova Semibold"/>
              </a:rPr>
              <a:t>Exposure</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None/>
            </a:pPr>
            <a:endParaRPr sz="2400">
              <a:latin typeface="Proxima Nova Semibold"/>
              <a:ea typeface="Proxima Nova Semibold"/>
              <a:cs typeface="Proxima Nova Semibold"/>
              <a:sym typeface="Proxima Nova Semibold"/>
            </a:endParaRPr>
          </a:p>
          <a:p>
            <a:pPr marL="0" lvl="0" indent="0" algn="l" rtl="0">
              <a:spcBef>
                <a:spcPts val="1600"/>
              </a:spcBef>
              <a:spcAft>
                <a:spcPts val="1600"/>
              </a:spcAft>
              <a:buNone/>
            </a:pPr>
            <a:endParaRPr sz="2000">
              <a:latin typeface="Proxima Nova Semibold"/>
              <a:ea typeface="Proxima Nova Semibold"/>
              <a:cs typeface="Proxima Nova Semibold"/>
              <a:sym typeface="Proxima Nova Semibold"/>
            </a:endParaRPr>
          </a:p>
        </p:txBody>
      </p:sp>
      <p:sp>
        <p:nvSpPr>
          <p:cNvPr id="199" name="Google Shape;199;p28"/>
          <p:cNvSpPr txBox="1">
            <a:spLocks noGrp="1"/>
          </p:cNvSpPr>
          <p:nvPr>
            <p:ph type="body" idx="2"/>
          </p:nvPr>
        </p:nvSpPr>
        <p:spPr>
          <a:xfrm>
            <a:off x="4959725" y="1229975"/>
            <a:ext cx="39999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roxima Nova Semibold"/>
                <a:ea typeface="Proxima Nova Semibold"/>
                <a:cs typeface="Proxima Nova Semibold"/>
                <a:sym typeface="Proxima Nova Semibold"/>
              </a:rPr>
              <a:t>Circulation</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None/>
            </a:pPr>
            <a:r>
              <a:rPr lang="en" sz="2400">
                <a:latin typeface="Proxima Nova Semibold"/>
                <a:ea typeface="Proxima Nova Semibold"/>
                <a:cs typeface="Proxima Nova Semibold"/>
                <a:sym typeface="Proxima Nova Semibold"/>
              </a:rPr>
              <a:t>Stranded</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Clr>
                <a:srgbClr val="000000"/>
              </a:buClr>
              <a:buSzPts val="1100"/>
              <a:buFont typeface="Arial"/>
              <a:buNone/>
            </a:pPr>
            <a:r>
              <a:rPr lang="en" sz="2400">
                <a:latin typeface="Proxima Nova Semibold"/>
                <a:ea typeface="Proxima Nova Semibold"/>
                <a:cs typeface="Proxima Nova Semibold"/>
                <a:sym typeface="Proxima Nova Semibold"/>
              </a:rPr>
              <a:t>Extreme</a:t>
            </a:r>
            <a:endParaRPr sz="2400">
              <a:latin typeface="Proxima Nova Semibold"/>
              <a:ea typeface="Proxima Nova Semibold"/>
              <a:cs typeface="Proxima Nova Semibold"/>
              <a:sym typeface="Proxima Nova Semibold"/>
            </a:endParaRPr>
          </a:p>
          <a:p>
            <a:pPr marL="0" lvl="0" indent="0" algn="l" rtl="0">
              <a:spcBef>
                <a:spcPts val="1600"/>
              </a:spcBef>
              <a:spcAft>
                <a:spcPts val="0"/>
              </a:spcAft>
              <a:buClr>
                <a:srgbClr val="000000"/>
              </a:buClr>
              <a:buSzPts val="1100"/>
              <a:buFont typeface="Arial"/>
              <a:buNone/>
            </a:pPr>
            <a:r>
              <a:rPr lang="en" sz="2400">
                <a:latin typeface="Proxima Nova Semibold"/>
                <a:ea typeface="Proxima Nova Semibold"/>
                <a:cs typeface="Proxima Nova Semibold"/>
                <a:sym typeface="Proxima Nova Semibold"/>
              </a:rPr>
              <a:t>Pavement</a:t>
            </a:r>
            <a:endParaRPr sz="2400">
              <a:latin typeface="Proxima Nova Semibold"/>
              <a:ea typeface="Proxima Nova Semibold"/>
              <a:cs typeface="Proxima Nova Semibold"/>
              <a:sym typeface="Proxima Nova Semibold"/>
            </a:endParaRPr>
          </a:p>
          <a:p>
            <a:pPr marL="0" lvl="0" indent="0" algn="l" rtl="0">
              <a:spcBef>
                <a:spcPts val="1600"/>
              </a:spcBef>
              <a:spcAft>
                <a:spcPts val="1600"/>
              </a:spcAft>
              <a:buClr>
                <a:srgbClr val="000000"/>
              </a:buClr>
              <a:buSzPts val="1100"/>
              <a:buFont typeface="Arial"/>
              <a:buNone/>
            </a:pPr>
            <a:r>
              <a:rPr lang="en" sz="2400">
                <a:latin typeface="Proxima Nova Semibold"/>
                <a:ea typeface="Proxima Nova Semibold"/>
                <a:cs typeface="Proxima Nova Semibold"/>
                <a:sym typeface="Proxima Nova Semibold"/>
              </a:rPr>
              <a:t>Coordination</a:t>
            </a:r>
            <a:endParaRPr sz="2400">
              <a:latin typeface="Proxima Nova Semibold"/>
              <a:ea typeface="Proxima Nova Semibold"/>
              <a:cs typeface="Proxima Nova Semibold"/>
              <a:sym typeface="Proxima Nova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What We’ll Cover Today</a:t>
            </a:r>
            <a:endParaRPr b="1">
              <a:latin typeface="Proxima Nova"/>
              <a:ea typeface="Proxima Nova"/>
              <a:cs typeface="Proxima Nova"/>
              <a:sym typeface="Proxima Nova"/>
            </a:endParaRPr>
          </a:p>
        </p:txBody>
      </p:sp>
      <p:sp>
        <p:nvSpPr>
          <p:cNvPr id="93" name="Google Shape;93;p14"/>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a:buChar char="●"/>
            </a:pPr>
            <a:r>
              <a:rPr lang="en" sz="2000" b="1">
                <a:latin typeface="Proxima Nova"/>
                <a:ea typeface="Proxima Nova"/>
                <a:cs typeface="Proxima Nova"/>
                <a:sym typeface="Proxima Nova"/>
              </a:rPr>
              <a:t>Hypothermia</a:t>
            </a:r>
            <a:endParaRPr sz="2000" b="1">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Symptoms</a:t>
            </a:r>
            <a:endParaRPr sz="1800" b="1">
              <a:solidFill>
                <a:schemeClr val="accent2"/>
              </a:solidFill>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Causes</a:t>
            </a:r>
            <a:endParaRPr sz="1800" b="1">
              <a:solidFill>
                <a:schemeClr val="accent2"/>
              </a:solidFill>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Treatment</a:t>
            </a:r>
            <a:endParaRPr sz="1800" b="1">
              <a:solidFill>
                <a:schemeClr val="accent2"/>
              </a:solidFill>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Prevention</a:t>
            </a:r>
            <a:endParaRPr sz="1800" b="1">
              <a:solidFill>
                <a:schemeClr val="accent2"/>
              </a:solidFill>
              <a:latin typeface="Proxima Nova"/>
              <a:ea typeface="Proxima Nova"/>
              <a:cs typeface="Proxima Nova"/>
              <a:sym typeface="Proxima Nova"/>
            </a:endParaRPr>
          </a:p>
          <a:p>
            <a:pPr marL="457200" lvl="0" indent="-355600" algn="l" rtl="0">
              <a:spcBef>
                <a:spcPts val="1000"/>
              </a:spcBef>
              <a:spcAft>
                <a:spcPts val="0"/>
              </a:spcAft>
              <a:buSzPts val="2000"/>
              <a:buFont typeface="Proxima Nova"/>
              <a:buChar char="●"/>
            </a:pPr>
            <a:r>
              <a:rPr lang="en" sz="2000" b="1">
                <a:latin typeface="Proxima Nova"/>
                <a:ea typeface="Proxima Nova"/>
                <a:cs typeface="Proxima Nova"/>
                <a:sym typeface="Proxima Nova"/>
              </a:rPr>
              <a:t>Frostbite</a:t>
            </a:r>
            <a:endParaRPr sz="2000" b="1">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Symptoms</a:t>
            </a:r>
            <a:endParaRPr sz="1800" b="1">
              <a:solidFill>
                <a:schemeClr val="accent2"/>
              </a:solidFill>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Causes</a:t>
            </a:r>
            <a:endParaRPr sz="1800" b="1">
              <a:solidFill>
                <a:schemeClr val="accent2"/>
              </a:solidFill>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Treatment </a:t>
            </a:r>
            <a:endParaRPr sz="1800" b="1">
              <a:solidFill>
                <a:schemeClr val="accent2"/>
              </a:solidFill>
              <a:latin typeface="Proxima Nova"/>
              <a:ea typeface="Proxima Nova"/>
              <a:cs typeface="Proxima Nova"/>
              <a:sym typeface="Proxima Nova"/>
            </a:endParaRPr>
          </a:p>
          <a:p>
            <a:pPr marL="914400" lvl="1" indent="-342900" algn="l" rtl="0">
              <a:spcBef>
                <a:spcPts val="0"/>
              </a:spcBef>
              <a:spcAft>
                <a:spcPts val="0"/>
              </a:spcAft>
              <a:buClr>
                <a:schemeClr val="accent2"/>
              </a:buClr>
              <a:buSzPts val="1800"/>
              <a:buFont typeface="Proxima Nova"/>
              <a:buChar char="○"/>
            </a:pPr>
            <a:r>
              <a:rPr lang="en" sz="1800" b="1">
                <a:solidFill>
                  <a:schemeClr val="accent2"/>
                </a:solidFill>
                <a:latin typeface="Proxima Nova"/>
                <a:ea typeface="Proxima Nova"/>
                <a:cs typeface="Proxima Nova"/>
                <a:sym typeface="Proxima Nova"/>
              </a:rPr>
              <a:t>Prevention</a:t>
            </a:r>
            <a:endParaRPr sz="1800" b="1">
              <a:solidFill>
                <a:schemeClr val="accent2"/>
              </a:solidFill>
              <a:latin typeface="Proxima Nova"/>
              <a:ea typeface="Proxima Nova"/>
              <a:cs typeface="Proxima Nova"/>
              <a:sym typeface="Proxima Nova"/>
            </a:endParaRPr>
          </a:p>
          <a:p>
            <a:pPr marL="0" lvl="0" indent="0" algn="l" rtl="0">
              <a:spcBef>
                <a:spcPts val="1600"/>
              </a:spcBef>
              <a:spcAft>
                <a:spcPts val="1600"/>
              </a:spcAft>
              <a:buNone/>
            </a:pPr>
            <a:endParaRPr b="1">
              <a:latin typeface="Proxima Nova"/>
              <a:ea typeface="Proxima Nova"/>
              <a:cs typeface="Proxima Nova"/>
              <a:sym typeface="Proxima Nova"/>
            </a:endParaRPr>
          </a:p>
        </p:txBody>
      </p:sp>
      <p:sp>
        <p:nvSpPr>
          <p:cNvPr id="94" name="Google Shape;94;p14"/>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a:buChar char="●"/>
            </a:pPr>
            <a:r>
              <a:rPr lang="en" sz="2000" b="1">
                <a:latin typeface="Proxima Nova"/>
                <a:ea typeface="Proxima Nova"/>
                <a:cs typeface="Proxima Nova"/>
                <a:sym typeface="Proxima Nova"/>
              </a:rPr>
              <a:t>Driving in the Snow</a:t>
            </a:r>
            <a:endParaRPr sz="2000" b="1">
              <a:latin typeface="Proxima Nova"/>
              <a:ea typeface="Proxima Nova"/>
              <a:cs typeface="Proxima Nova"/>
              <a:sym typeface="Proxima Nova"/>
            </a:endParaRPr>
          </a:p>
          <a:p>
            <a:pPr marL="457200" lvl="0" indent="-355600" algn="l" rtl="0">
              <a:spcBef>
                <a:spcPts val="1000"/>
              </a:spcBef>
              <a:spcAft>
                <a:spcPts val="0"/>
              </a:spcAft>
              <a:buSzPts val="2000"/>
              <a:buFont typeface="Proxima Nova"/>
              <a:buChar char="●"/>
            </a:pPr>
            <a:r>
              <a:rPr lang="en" sz="2000" b="1">
                <a:latin typeface="Proxima Nova"/>
                <a:ea typeface="Proxima Nova"/>
                <a:cs typeface="Proxima Nova"/>
                <a:sym typeface="Proxima Nova"/>
              </a:rPr>
              <a:t>Staying Warm</a:t>
            </a:r>
            <a:endParaRPr sz="2000" b="1">
              <a:latin typeface="Proxima Nova"/>
              <a:ea typeface="Proxima Nova"/>
              <a:cs typeface="Proxima Nova"/>
              <a:sym typeface="Proxima Nova"/>
            </a:endParaRPr>
          </a:p>
          <a:p>
            <a:pPr marL="457200" lvl="0" indent="-355600" algn="l" rtl="0">
              <a:spcBef>
                <a:spcPts val="1000"/>
              </a:spcBef>
              <a:spcAft>
                <a:spcPts val="0"/>
              </a:spcAft>
              <a:buSzPts val="2000"/>
              <a:buFont typeface="Proxima Nova"/>
              <a:buChar char="●"/>
            </a:pPr>
            <a:r>
              <a:rPr lang="en" sz="2000" b="1">
                <a:latin typeface="Proxima Nova"/>
                <a:ea typeface="Proxima Nova"/>
                <a:cs typeface="Proxima Nova"/>
                <a:sym typeface="Proxima Nova"/>
              </a:rPr>
              <a:t>Winter First Aid Kit</a:t>
            </a:r>
            <a:endParaRPr sz="2000" b="1">
              <a:latin typeface="Proxima Nova"/>
              <a:ea typeface="Proxima Nova"/>
              <a:cs typeface="Proxima Nova"/>
              <a:sym typeface="Proxima Nova"/>
            </a:endParaRPr>
          </a:p>
          <a:p>
            <a:pPr marL="0" lvl="0" indent="0" algn="l" rtl="0">
              <a:spcBef>
                <a:spcPts val="1600"/>
              </a:spcBef>
              <a:spcAft>
                <a:spcPts val="1600"/>
              </a:spcAft>
              <a:buNone/>
            </a:pPr>
            <a:endParaRPr/>
          </a:p>
        </p:txBody>
      </p:sp>
      <p:pic>
        <p:nvPicPr>
          <p:cNvPr id="95" name="Google Shape;95;p14"/>
          <p:cNvPicPr preferRelativeResize="0"/>
          <p:nvPr/>
        </p:nvPicPr>
        <p:blipFill rotWithShape="1">
          <a:blip r:embed="rId3" cstate="email">
            <a:alphaModFix/>
            <a:extLst>
              <a:ext uri="{28A0092B-C50C-407E-A947-70E740481C1C}">
                <a14:useLocalDpi xmlns:a14="http://schemas.microsoft.com/office/drawing/2010/main"/>
              </a:ext>
            </a:extLst>
          </a:blip>
          <a:srcRect t="27935" b="10680"/>
          <a:stretch/>
        </p:blipFill>
        <p:spPr>
          <a:xfrm>
            <a:off x="4311600" y="2890000"/>
            <a:ext cx="4452000" cy="204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What is Hypothermia?</a:t>
            </a:r>
            <a:endParaRPr b="1">
              <a:latin typeface="Proxima Nova"/>
              <a:ea typeface="Proxima Nova"/>
              <a:cs typeface="Proxima Nova"/>
              <a:sym typeface="Proxima Nova"/>
            </a:endParaRPr>
          </a:p>
        </p:txBody>
      </p:sp>
      <p:sp>
        <p:nvSpPr>
          <p:cNvPr id="101" name="Google Shape;101;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Proxima Nova Semibold"/>
              <a:buChar char="●"/>
            </a:pPr>
            <a:r>
              <a:rPr lang="en" b="1" i="1">
                <a:latin typeface="Proxima Nova"/>
                <a:ea typeface="Proxima Nova"/>
                <a:cs typeface="Proxima Nova"/>
                <a:sym typeface="Proxima Nova"/>
              </a:rPr>
              <a:t>Hypothermia</a:t>
            </a:r>
            <a:r>
              <a:rPr lang="en">
                <a:latin typeface="Proxima Nova Semibold"/>
                <a:ea typeface="Proxima Nova Semibold"/>
                <a:cs typeface="Proxima Nova Semibold"/>
                <a:sym typeface="Proxima Nova Semibold"/>
              </a:rPr>
              <a:t> occurs when your body temperature falls below </a:t>
            </a:r>
            <a:r>
              <a:rPr lang="en" u="sng">
                <a:latin typeface="Proxima Nova Semibold"/>
                <a:ea typeface="Proxima Nova Semibold"/>
                <a:cs typeface="Proxima Nova Semibold"/>
                <a:sym typeface="Proxima Nova Semibold"/>
              </a:rPr>
              <a:t>95</a:t>
            </a:r>
            <a:r>
              <a:rPr lang="en" u="sng">
                <a:highlight>
                  <a:srgbClr val="FFFFFF"/>
                </a:highlight>
                <a:latin typeface="Proxima Nova Semibold"/>
                <a:ea typeface="Proxima Nova Semibold"/>
                <a:cs typeface="Proxima Nova Semibold"/>
                <a:sym typeface="Proxima Nova Semibold"/>
              </a:rPr>
              <a:t>° F</a:t>
            </a:r>
            <a:r>
              <a:rPr lang="en">
                <a:highlight>
                  <a:srgbClr val="FFFFFF"/>
                </a:highlight>
                <a:latin typeface="Proxima Nova Semibold"/>
                <a:ea typeface="Proxima Nova Semibold"/>
                <a:cs typeface="Proxima Nova Semibold"/>
                <a:sym typeface="Proxima Nova Semibold"/>
              </a:rPr>
              <a:t> or </a:t>
            </a:r>
            <a:r>
              <a:rPr lang="en" u="sng">
                <a:highlight>
                  <a:srgbClr val="FFFFFF"/>
                </a:highlight>
                <a:latin typeface="Proxima Nova Semibold"/>
                <a:ea typeface="Proxima Nova Semibold"/>
                <a:cs typeface="Proxima Nova Semibold"/>
                <a:sym typeface="Proxima Nova Semibold"/>
              </a:rPr>
              <a:t>35°C</a:t>
            </a:r>
            <a:endParaRPr u="sng">
              <a:highlight>
                <a:srgbClr val="FFFFFF"/>
              </a:highlight>
              <a:latin typeface="Proxima Nova Semibold"/>
              <a:ea typeface="Proxima Nova Semibold"/>
              <a:cs typeface="Proxima Nova Semibold"/>
              <a:sym typeface="Proxima Nova Semibold"/>
            </a:endParaRPr>
          </a:p>
          <a:p>
            <a:pPr marL="457200" lvl="0" indent="-342900" algn="l" rtl="0">
              <a:spcBef>
                <a:spcPts val="1000"/>
              </a:spcBef>
              <a:spcAft>
                <a:spcPts val="0"/>
              </a:spcAft>
              <a:buSzPts val="1800"/>
              <a:buFont typeface="Proxima Nova Semibold"/>
              <a:buChar char="●"/>
            </a:pPr>
            <a:r>
              <a:rPr lang="en">
                <a:latin typeface="Proxima Nova Semibold"/>
                <a:ea typeface="Proxima Nova Semibold"/>
                <a:cs typeface="Proxima Nova Semibold"/>
                <a:sym typeface="Proxima Nova Semibold"/>
              </a:rPr>
              <a:t>Normal body temperature is around 98.6</a:t>
            </a:r>
            <a:r>
              <a:rPr lang="en">
                <a:highlight>
                  <a:srgbClr val="FFFFFF"/>
                </a:highlight>
                <a:latin typeface="Proxima Nova Semibold"/>
                <a:ea typeface="Proxima Nova Semibold"/>
                <a:cs typeface="Proxima Nova Semibold"/>
                <a:sym typeface="Proxima Nova Semibold"/>
              </a:rPr>
              <a:t>°F or 37°C</a:t>
            </a:r>
            <a:endParaRPr>
              <a:highlight>
                <a:srgbClr val="FFFFFF"/>
              </a:highlight>
              <a:latin typeface="Proxima Nova Semibold"/>
              <a:ea typeface="Proxima Nova Semibold"/>
              <a:cs typeface="Proxima Nova Semibold"/>
              <a:sym typeface="Proxima Nova Semibold"/>
            </a:endParaRPr>
          </a:p>
          <a:p>
            <a:pPr marL="457200" lvl="0" indent="-342900" algn="l" rtl="0">
              <a:spcBef>
                <a:spcPts val="1000"/>
              </a:spcBef>
              <a:spcAft>
                <a:spcPts val="0"/>
              </a:spcAft>
              <a:buSzPts val="1800"/>
              <a:buFont typeface="Proxima Nova Semibold"/>
              <a:buChar char="●"/>
            </a:pPr>
            <a:r>
              <a:rPr lang="en">
                <a:highlight>
                  <a:srgbClr val="FFFFFF"/>
                </a:highlight>
                <a:latin typeface="Proxima Nova Semibold"/>
                <a:ea typeface="Proxima Nova Semibold"/>
                <a:cs typeface="Proxima Nova Semibold"/>
                <a:sym typeface="Proxima Nova Semibold"/>
              </a:rPr>
              <a:t>When your body temperature drops, different parts of your body cannot work normally. This could cause your heart and lungs to fail, leading to death. It also impairs your brain, leading to confusion.</a:t>
            </a:r>
            <a:endParaRPr>
              <a:highlight>
                <a:srgbClr val="FFFFFF"/>
              </a:highlight>
              <a:latin typeface="Proxima Nova Semibold"/>
              <a:ea typeface="Proxima Nova Semibold"/>
              <a:cs typeface="Proxima Nova Semibold"/>
              <a:sym typeface="Proxima Nova Semibold"/>
            </a:endParaRPr>
          </a:p>
          <a:p>
            <a:pPr marL="457200" lvl="0" indent="-342900" algn="l" rtl="0">
              <a:spcBef>
                <a:spcPts val="1000"/>
              </a:spcBef>
              <a:spcAft>
                <a:spcPts val="0"/>
              </a:spcAft>
              <a:buSzPts val="1800"/>
              <a:buFont typeface="Proxima Nova Semibold"/>
              <a:buChar char="●"/>
            </a:pPr>
            <a:r>
              <a:rPr lang="en">
                <a:highlight>
                  <a:srgbClr val="FFFFFF"/>
                </a:highlight>
                <a:latin typeface="Proxima Nova Semibold"/>
                <a:ea typeface="Proxima Nova Semibold"/>
                <a:cs typeface="Proxima Nova Semibold"/>
                <a:sym typeface="Proxima Nova Semibold"/>
              </a:rPr>
              <a:t>Usually caused by being outside in cold weather or being in cold water for too long</a:t>
            </a:r>
            <a:endParaRPr>
              <a:highlight>
                <a:srgbClr val="FFFFFF"/>
              </a:highlight>
              <a:latin typeface="Proxima Nova Semibold"/>
              <a:ea typeface="Proxima Nova Semibold"/>
              <a:cs typeface="Proxima Nova Semibold"/>
              <a:sym typeface="Proxima Nova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Symptoms of Hypothermia</a:t>
            </a:r>
            <a:endParaRPr b="1">
              <a:latin typeface="Proxima Nova"/>
              <a:ea typeface="Proxima Nova"/>
              <a:cs typeface="Proxima Nova"/>
              <a:sym typeface="Proxima Nova"/>
            </a:endParaRPr>
          </a:p>
        </p:txBody>
      </p:sp>
      <p:sp>
        <p:nvSpPr>
          <p:cNvPr id="107" name="Google Shape;107;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Shivering</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Slurred speech/ mumbling</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Shallow breathing</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Weak pulse</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Lack of coordination</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Drowsiness/ low energy</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Confusion</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Loss of consciousness</a:t>
            </a:r>
            <a:endParaRPr sz="2000">
              <a:latin typeface="Proxima Nova Semibold"/>
              <a:ea typeface="Proxima Nova Semibold"/>
              <a:cs typeface="Proxima Nova Semibold"/>
              <a:sym typeface="Proxima Nova Semibold"/>
            </a:endParaRPr>
          </a:p>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Bright red, cold skin</a:t>
            </a:r>
            <a:endParaRPr sz="2000">
              <a:latin typeface="Proxima Nova Semibold"/>
              <a:ea typeface="Proxima Nova Semibold"/>
              <a:cs typeface="Proxima Nova Semibold"/>
              <a:sym typeface="Proxima Nova Semibold"/>
            </a:endParaRPr>
          </a:p>
        </p:txBody>
      </p:sp>
      <p:pic>
        <p:nvPicPr>
          <p:cNvPr id="108" name="Google Shape;108;p16" descr="Related image"/>
          <p:cNvPicPr preferRelativeResize="0"/>
          <p:nvPr/>
        </p:nvPicPr>
        <p:blipFill rotWithShape="1">
          <a:blip r:embed="rId3" cstate="email">
            <a:alphaModFix/>
            <a:extLst>
              <a:ext uri="{28A0092B-C50C-407E-A947-70E740481C1C}">
                <a14:useLocalDpi xmlns:a14="http://schemas.microsoft.com/office/drawing/2010/main"/>
              </a:ext>
            </a:extLst>
          </a:blip>
          <a:srcRect l="17977" r="15239"/>
          <a:stretch/>
        </p:blipFill>
        <p:spPr>
          <a:xfrm>
            <a:off x="4461325" y="1229875"/>
            <a:ext cx="4469513" cy="3100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Stages of Hypothermia</a:t>
            </a:r>
            <a:endParaRPr b="1">
              <a:latin typeface="Proxima Nova"/>
              <a:ea typeface="Proxima Nova"/>
              <a:cs typeface="Proxima Nova"/>
              <a:sym typeface="Proxima Nova"/>
            </a:endParaRPr>
          </a:p>
        </p:txBody>
      </p:sp>
      <p:sp>
        <p:nvSpPr>
          <p:cNvPr id="114" name="Google Shape;114;p17"/>
          <p:cNvSpPr txBox="1">
            <a:spLocks noGrp="1"/>
          </p:cNvSpPr>
          <p:nvPr>
            <p:ph type="body" idx="1"/>
          </p:nvPr>
        </p:nvSpPr>
        <p:spPr>
          <a:xfrm>
            <a:off x="197725" y="1119650"/>
            <a:ext cx="5308200" cy="3339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Proxima Nova"/>
              <a:buChar char="●"/>
            </a:pPr>
            <a:r>
              <a:rPr lang="en" sz="2200" b="1">
                <a:latin typeface="Proxima Nova"/>
                <a:ea typeface="Proxima Nova"/>
                <a:cs typeface="Proxima Nova"/>
                <a:sym typeface="Proxima Nova"/>
              </a:rPr>
              <a:t>Stage 1</a:t>
            </a:r>
            <a:endParaRPr sz="2200" b="1">
              <a:latin typeface="Proxima Nova"/>
              <a:ea typeface="Proxima Nova"/>
              <a:cs typeface="Proxima Nova"/>
              <a:sym typeface="Proxima Nova"/>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Shivering, reduced circulation</a:t>
            </a:r>
            <a:endParaRPr sz="2000">
              <a:latin typeface="Proxima Nova Semibold"/>
              <a:ea typeface="Proxima Nova Semibold"/>
              <a:cs typeface="Proxima Nova Semibold"/>
              <a:sym typeface="Proxima Nova Semibold"/>
            </a:endParaRPr>
          </a:p>
          <a:p>
            <a:pPr marL="457200" lvl="0" indent="-368300" algn="l" rtl="0">
              <a:spcBef>
                <a:spcPts val="1000"/>
              </a:spcBef>
              <a:spcAft>
                <a:spcPts val="0"/>
              </a:spcAft>
              <a:buSzPts val="2200"/>
              <a:buFont typeface="Proxima Nova"/>
              <a:buChar char="●"/>
            </a:pPr>
            <a:r>
              <a:rPr lang="en" sz="2200" b="1">
                <a:latin typeface="Proxima Nova"/>
                <a:ea typeface="Proxima Nova"/>
                <a:cs typeface="Proxima Nova"/>
                <a:sym typeface="Proxima Nova"/>
              </a:rPr>
              <a:t>Stage 2</a:t>
            </a:r>
            <a:endParaRPr sz="2200" b="1">
              <a:latin typeface="Proxima Nova"/>
              <a:ea typeface="Proxima Nova"/>
              <a:cs typeface="Proxima Nova"/>
              <a:sym typeface="Proxima Nova"/>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Weak pulse, slowed breathing, lack of coordination, confusion, drowsiness</a:t>
            </a:r>
            <a:endParaRPr sz="2000">
              <a:latin typeface="Proxima Nova Semibold"/>
              <a:ea typeface="Proxima Nova Semibold"/>
              <a:cs typeface="Proxima Nova Semibold"/>
              <a:sym typeface="Proxima Nova Semibold"/>
            </a:endParaRPr>
          </a:p>
          <a:p>
            <a:pPr marL="457200" lvl="0" indent="-368300" algn="l" rtl="0">
              <a:spcBef>
                <a:spcPts val="1000"/>
              </a:spcBef>
              <a:spcAft>
                <a:spcPts val="0"/>
              </a:spcAft>
              <a:buSzPts val="2200"/>
              <a:buFont typeface="Proxima Nova"/>
              <a:buChar char="●"/>
            </a:pPr>
            <a:r>
              <a:rPr lang="en" sz="2200" b="1">
                <a:latin typeface="Proxima Nova"/>
                <a:ea typeface="Proxima Nova"/>
                <a:cs typeface="Proxima Nova"/>
                <a:sym typeface="Proxima Nova"/>
              </a:rPr>
              <a:t>Stage 3</a:t>
            </a:r>
            <a:endParaRPr sz="2200" b="1">
              <a:latin typeface="Proxima Nova"/>
              <a:ea typeface="Proxima Nova"/>
              <a:cs typeface="Proxima Nova"/>
              <a:sym typeface="Proxima Nova"/>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Weak or absent respiration and pulse, loss of consciousness</a:t>
            </a:r>
            <a:endParaRPr sz="2000">
              <a:latin typeface="Proxima Nova Semibold"/>
              <a:ea typeface="Proxima Nova Semibold"/>
              <a:cs typeface="Proxima Nova Semibold"/>
              <a:sym typeface="Proxima Nova Semibold"/>
            </a:endParaRPr>
          </a:p>
        </p:txBody>
      </p:sp>
      <p:pic>
        <p:nvPicPr>
          <p:cNvPr id="115" name="Google Shape;115;p17" descr="Image result for shivering"/>
          <p:cNvPicPr preferRelativeResize="0"/>
          <p:nvPr/>
        </p:nvPicPr>
        <p:blipFill rotWithShape="1">
          <a:blip r:embed="rId3" cstate="email">
            <a:alphaModFix/>
            <a:extLst>
              <a:ext uri="{28A0092B-C50C-407E-A947-70E740481C1C}">
                <a14:useLocalDpi xmlns:a14="http://schemas.microsoft.com/office/drawing/2010/main"/>
              </a:ext>
            </a:extLst>
          </a:blip>
          <a:srcRect l="9742" r="12569"/>
          <a:stretch/>
        </p:blipFill>
        <p:spPr>
          <a:xfrm>
            <a:off x="6932200" y="0"/>
            <a:ext cx="2336300" cy="3007250"/>
          </a:xfrm>
          <a:prstGeom prst="rect">
            <a:avLst/>
          </a:prstGeom>
          <a:noFill/>
          <a:ln>
            <a:noFill/>
          </a:ln>
        </p:spPr>
      </p:pic>
      <p:pic>
        <p:nvPicPr>
          <p:cNvPr id="116" name="Google Shape;116;p17" descr="Image result for loss of consciousnes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52930" y="3066014"/>
            <a:ext cx="2611513" cy="17394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Hypothermia Treatment</a:t>
            </a:r>
            <a:endParaRPr b="1">
              <a:latin typeface="Proxima Nova"/>
              <a:ea typeface="Proxima Nova"/>
              <a:cs typeface="Proxima Nova"/>
              <a:sym typeface="Proxima Nova"/>
            </a:endParaRPr>
          </a:p>
        </p:txBody>
      </p:sp>
      <p:sp>
        <p:nvSpPr>
          <p:cNvPr id="122" name="Google Shape;122;p18"/>
          <p:cNvSpPr txBox="1">
            <a:spLocks noGrp="1"/>
          </p:cNvSpPr>
          <p:nvPr>
            <p:ph type="body" idx="1"/>
          </p:nvPr>
        </p:nvSpPr>
        <p:spPr>
          <a:xfrm>
            <a:off x="439025" y="1229875"/>
            <a:ext cx="57147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Call 911 immediately: You must seek emergency help for hypothermia!</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While waiting for emergency help, </a:t>
            </a:r>
            <a:endParaRPr sz="2000">
              <a:latin typeface="Proxima Nova Semibold"/>
              <a:ea typeface="Proxima Nova Semibold"/>
              <a:cs typeface="Proxima Nova Semibold"/>
              <a:sym typeface="Proxima Nova Semibold"/>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Gently move the person inside</a:t>
            </a:r>
            <a:endParaRPr sz="2000">
              <a:latin typeface="Proxima Nova Semibold"/>
              <a:ea typeface="Proxima Nova Semibold"/>
              <a:cs typeface="Proxima Nova Semibold"/>
              <a:sym typeface="Proxima Nova Semibold"/>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Remove their wet clothing</a:t>
            </a:r>
            <a:endParaRPr sz="2000">
              <a:latin typeface="Proxima Nova Semibold"/>
              <a:ea typeface="Proxima Nova Semibold"/>
              <a:cs typeface="Proxima Nova Semibold"/>
              <a:sym typeface="Proxima Nova Semibold"/>
            </a:endParaRPr>
          </a:p>
          <a:p>
            <a:pPr marL="914400" lvl="1"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Cover them with warm, dry clothes or blankets </a:t>
            </a:r>
            <a:endParaRPr sz="2000">
              <a:latin typeface="Proxima Nova Semibold"/>
              <a:ea typeface="Proxima Nova Semibold"/>
              <a:cs typeface="Proxima Nova Semibold"/>
              <a:sym typeface="Proxima Nova Semibold"/>
            </a:endParaRPr>
          </a:p>
          <a:p>
            <a:pPr marL="0" lvl="0" indent="0" algn="l" rtl="0">
              <a:spcBef>
                <a:spcPts val="1600"/>
              </a:spcBef>
              <a:spcAft>
                <a:spcPts val="1600"/>
              </a:spcAft>
              <a:buNone/>
            </a:pPr>
            <a:endParaRPr sz="2000">
              <a:latin typeface="Proxima Nova Semibold"/>
              <a:ea typeface="Proxima Nova Semibold"/>
              <a:cs typeface="Proxima Nova Semibold"/>
              <a:sym typeface="Proxima Nova Semibold"/>
            </a:endParaRPr>
          </a:p>
        </p:txBody>
      </p:sp>
      <p:pic>
        <p:nvPicPr>
          <p:cNvPr id="123" name="Google Shape;123;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09875" y="1229875"/>
            <a:ext cx="2622424" cy="22485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What is Frostbite?</a:t>
            </a:r>
            <a:endParaRPr b="1">
              <a:latin typeface="Proxima Nova"/>
              <a:ea typeface="Proxima Nova"/>
              <a:cs typeface="Proxima Nova"/>
              <a:sym typeface="Proxima Nova"/>
            </a:endParaRPr>
          </a:p>
        </p:txBody>
      </p:sp>
      <p:sp>
        <p:nvSpPr>
          <p:cNvPr id="129" name="Google Shape;129;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Frostbite occurs when skin is exposed to the cold over a long period of time and the tissues below the skin freeze</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It can affect any part of the body</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However, the most commonly affected areas are the </a:t>
            </a:r>
            <a:r>
              <a:rPr lang="en" sz="2000">
                <a:solidFill>
                  <a:srgbClr val="FF0000"/>
                </a:solidFill>
                <a:latin typeface="Proxima Nova Semibold"/>
                <a:ea typeface="Proxima Nova Semibold"/>
                <a:cs typeface="Proxima Nova Semibold"/>
                <a:sym typeface="Proxima Nova Semibold"/>
              </a:rPr>
              <a:t>hands</a:t>
            </a:r>
            <a:r>
              <a:rPr lang="en" sz="2000">
                <a:solidFill>
                  <a:srgbClr val="000000"/>
                </a:solidFill>
                <a:latin typeface="Proxima Nova Semibold"/>
                <a:ea typeface="Proxima Nova Semibold"/>
                <a:cs typeface="Proxima Nova Semibold"/>
                <a:sym typeface="Proxima Nova Semibold"/>
              </a:rPr>
              <a:t>,</a:t>
            </a:r>
            <a:r>
              <a:rPr lang="en" sz="2000">
                <a:solidFill>
                  <a:srgbClr val="FF0000"/>
                </a:solidFill>
                <a:latin typeface="Proxima Nova Semibold"/>
                <a:ea typeface="Proxima Nova Semibold"/>
                <a:cs typeface="Proxima Nova Semibold"/>
                <a:sym typeface="Proxima Nova Semibold"/>
              </a:rPr>
              <a:t> feet</a:t>
            </a:r>
            <a:r>
              <a:rPr lang="en" sz="2000">
                <a:solidFill>
                  <a:srgbClr val="000000"/>
                </a:solidFill>
                <a:latin typeface="Proxima Nova Semibold"/>
                <a:ea typeface="Proxima Nova Semibold"/>
                <a:cs typeface="Proxima Nova Semibold"/>
                <a:sym typeface="Proxima Nova Semibold"/>
              </a:rPr>
              <a:t>,</a:t>
            </a:r>
            <a:r>
              <a:rPr lang="en" sz="2000">
                <a:solidFill>
                  <a:srgbClr val="FF0000"/>
                </a:solidFill>
                <a:latin typeface="Proxima Nova Semibold"/>
                <a:ea typeface="Proxima Nova Semibold"/>
                <a:cs typeface="Proxima Nova Semibold"/>
                <a:sym typeface="Proxima Nova Semibold"/>
              </a:rPr>
              <a:t> ears</a:t>
            </a:r>
            <a:r>
              <a:rPr lang="en" sz="2000">
                <a:solidFill>
                  <a:srgbClr val="000000"/>
                </a:solidFill>
                <a:latin typeface="Proxima Nova Semibold"/>
                <a:ea typeface="Proxima Nova Semibold"/>
                <a:cs typeface="Proxima Nova Semibold"/>
                <a:sym typeface="Proxima Nova Semibold"/>
              </a:rPr>
              <a:t>, and</a:t>
            </a:r>
            <a:r>
              <a:rPr lang="en" sz="2000">
                <a:solidFill>
                  <a:srgbClr val="FF0000"/>
                </a:solidFill>
                <a:latin typeface="Proxima Nova Semibold"/>
                <a:ea typeface="Proxima Nova Semibold"/>
                <a:cs typeface="Proxima Nova Semibold"/>
                <a:sym typeface="Proxima Nova Semibold"/>
              </a:rPr>
              <a:t> nose</a:t>
            </a:r>
            <a:r>
              <a:rPr lang="en" sz="2000">
                <a:latin typeface="Proxima Nova Semibold"/>
                <a:ea typeface="Proxima Nova Semibold"/>
                <a:cs typeface="Proxima Nova Semibold"/>
                <a:sym typeface="Proxima Nova Semibold"/>
              </a:rPr>
              <a:t>. These are the areas that are most likely to be exposed to the cold when you’re outside.</a:t>
            </a:r>
            <a:endParaRPr sz="2000">
              <a:latin typeface="Proxima Nova Semibold"/>
              <a:ea typeface="Proxima Nova Semibold"/>
              <a:cs typeface="Proxima Nova Semibold"/>
              <a:sym typeface="Proxima Nova Semibold"/>
            </a:endParaRPr>
          </a:p>
          <a:p>
            <a:pPr marL="457200" lvl="0" indent="0" algn="l" rtl="0">
              <a:spcBef>
                <a:spcPts val="1600"/>
              </a:spcBef>
              <a:spcAft>
                <a:spcPts val="1600"/>
              </a:spcAft>
              <a:buNone/>
            </a:pPr>
            <a:endParaRPr sz="2000">
              <a:latin typeface="Proxima Nova Semibold"/>
              <a:ea typeface="Proxima Nova Semibold"/>
              <a:cs typeface="Proxima Nova Semibold"/>
              <a:sym typeface="Proxima Nova Semibold"/>
            </a:endParaRPr>
          </a:p>
        </p:txBody>
      </p:sp>
      <p:pic>
        <p:nvPicPr>
          <p:cNvPr id="130" name="Google Shape;130;p1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76175" y="3786425"/>
            <a:ext cx="1500900" cy="1000600"/>
          </a:xfrm>
          <a:prstGeom prst="rect">
            <a:avLst/>
          </a:prstGeom>
          <a:noFill/>
          <a:ln>
            <a:noFill/>
          </a:ln>
        </p:spPr>
      </p:pic>
      <p:pic>
        <p:nvPicPr>
          <p:cNvPr id="131" name="Google Shape;131;p1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758075" y="3723900"/>
            <a:ext cx="1500900" cy="1125675"/>
          </a:xfrm>
          <a:prstGeom prst="rect">
            <a:avLst/>
          </a:prstGeom>
          <a:noFill/>
          <a:ln>
            <a:noFill/>
          </a:ln>
        </p:spPr>
      </p:pic>
      <p:pic>
        <p:nvPicPr>
          <p:cNvPr id="132" name="Google Shape;132;p19"/>
          <p:cNvPicPr preferRelativeResize="0"/>
          <p:nvPr/>
        </p:nvPicPr>
        <p:blipFill rotWithShape="1">
          <a:blip r:embed="rId5" cstate="email">
            <a:alphaModFix/>
            <a:extLst>
              <a:ext uri="{28A0092B-C50C-407E-A947-70E740481C1C}">
                <a14:useLocalDpi xmlns:a14="http://schemas.microsoft.com/office/drawing/2010/main"/>
              </a:ext>
            </a:extLst>
          </a:blip>
          <a:srcRect l="18360" r="5104"/>
          <a:stretch/>
        </p:blipFill>
        <p:spPr>
          <a:xfrm>
            <a:off x="4750850" y="3723900"/>
            <a:ext cx="1292280" cy="11256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Symptoms of Frostbite</a:t>
            </a:r>
            <a:endParaRPr b="1">
              <a:latin typeface="Proxima Nova"/>
              <a:ea typeface="Proxima Nova"/>
              <a:cs typeface="Proxima Nova"/>
              <a:sym typeface="Proxima Nova"/>
            </a:endParaRPr>
          </a:p>
        </p:txBody>
      </p:sp>
      <p:sp>
        <p:nvSpPr>
          <p:cNvPr id="138" name="Google Shape;138;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Frostbite symptoms begin when the affected area begins to turn red and feel painful</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If exposure to the cold continues, you may feel the sensation of ‘pins and needles’ in the area</a:t>
            </a:r>
            <a:endParaRPr sz="2000">
              <a:latin typeface="Proxima Nova Semibold"/>
              <a:ea typeface="Proxima Nova Semibold"/>
              <a:cs typeface="Proxima Nova Semibold"/>
              <a:sym typeface="Proxima Nova Semibold"/>
            </a:endParaRPr>
          </a:p>
          <a:p>
            <a:pPr marL="457200" lvl="0" indent="-355600" algn="l" rtl="0">
              <a:spcBef>
                <a:spcPts val="1000"/>
              </a:spcBef>
              <a:spcAft>
                <a:spcPts val="0"/>
              </a:spcAft>
              <a:buSzPts val="2000"/>
              <a:buFont typeface="Proxima Nova Semibold"/>
              <a:buChar char="●"/>
            </a:pPr>
            <a:r>
              <a:rPr lang="en" sz="2000">
                <a:latin typeface="Proxima Nova Semibold"/>
                <a:ea typeface="Proxima Nova Semibold"/>
                <a:cs typeface="Proxima Nova Semibold"/>
                <a:sym typeface="Proxima Nova Semibold"/>
              </a:rPr>
              <a:t>Then the area will turn numb as the tissues freeze</a:t>
            </a:r>
            <a:endParaRPr sz="2000">
              <a:latin typeface="Proxima Nova Semibold"/>
              <a:ea typeface="Proxima Nova Semibold"/>
              <a:cs typeface="Proxima Nova Semibold"/>
              <a:sym typeface="Proxima Nova Semibold"/>
            </a:endParaRPr>
          </a:p>
          <a:p>
            <a:pPr marL="457200" lvl="0" indent="-355600" algn="l" rtl="0">
              <a:spcBef>
                <a:spcPts val="1000"/>
              </a:spcBef>
              <a:spcAft>
                <a:spcPts val="1000"/>
              </a:spcAft>
              <a:buSzPts val="2000"/>
              <a:buFont typeface="Proxima Nova Semibold"/>
              <a:buChar char="●"/>
            </a:pPr>
            <a:r>
              <a:rPr lang="en" sz="2000">
                <a:latin typeface="Proxima Nova Semibold"/>
                <a:ea typeface="Proxima Nova Semibold"/>
                <a:cs typeface="Proxima Nova Semibold"/>
                <a:sym typeface="Proxima Nova Semibold"/>
              </a:rPr>
              <a:t>Skin will become white, blue, or blotchy as exposure to cold continues</a:t>
            </a:r>
            <a:endParaRPr sz="2000">
              <a:latin typeface="Proxima Nova Semibold"/>
              <a:ea typeface="Proxima Nova Semibold"/>
              <a:cs typeface="Proxima Nova Semibold"/>
              <a:sym typeface="Proxima Nov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Degrees of Frostbite</a:t>
            </a:r>
            <a:endParaRPr b="1"/>
          </a:p>
        </p:txBody>
      </p:sp>
      <p:sp>
        <p:nvSpPr>
          <p:cNvPr id="144" name="Google Shape;144;p21"/>
          <p:cNvSpPr txBox="1">
            <a:spLocks noGrp="1"/>
          </p:cNvSpPr>
          <p:nvPr>
            <p:ph type="body" idx="1"/>
          </p:nvPr>
        </p:nvSpPr>
        <p:spPr>
          <a:xfrm>
            <a:off x="311700" y="1178925"/>
            <a:ext cx="5786700" cy="33390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Proxima Nova Semibold"/>
              <a:buChar char="●"/>
            </a:pPr>
            <a:r>
              <a:rPr lang="en" sz="1900" u="sng" dirty="0">
                <a:latin typeface="Proxima Nova Semibold"/>
                <a:ea typeface="Proxima Nova Semibold"/>
                <a:cs typeface="Proxima Nova Semibold"/>
                <a:sym typeface="Proxima Nova Semibold"/>
              </a:rPr>
              <a:t>First-degree (Frostnip):</a:t>
            </a:r>
            <a:r>
              <a:rPr lang="en" sz="1900" dirty="0">
                <a:latin typeface="Proxima Nova Semibold"/>
                <a:ea typeface="Proxima Nova Semibold"/>
                <a:cs typeface="Proxima Nova Semibold"/>
                <a:sym typeface="Proxima Nova Semibold"/>
              </a:rPr>
              <a:t> Irritates the skin, but is not serious and the damage does not last. It may cause some pain as the skin warms again</a:t>
            </a:r>
            <a:endParaRPr sz="1900" dirty="0">
              <a:latin typeface="Proxima Nova Semibold"/>
              <a:ea typeface="Proxima Nova Semibold"/>
              <a:cs typeface="Proxima Nova Semibold"/>
              <a:sym typeface="Proxima Nova Semibold"/>
            </a:endParaRPr>
          </a:p>
          <a:p>
            <a:pPr marL="457200" lvl="0" indent="-349250" algn="l" rtl="0">
              <a:spcBef>
                <a:spcPts val="1000"/>
              </a:spcBef>
              <a:spcAft>
                <a:spcPts val="0"/>
              </a:spcAft>
              <a:buSzPts val="1900"/>
              <a:buFont typeface="Proxima Nova Semibold"/>
              <a:buChar char="●"/>
            </a:pPr>
            <a:r>
              <a:rPr lang="en" sz="1900" u="sng" dirty="0">
                <a:latin typeface="Proxima Nova Semibold"/>
                <a:ea typeface="Proxima Nova Semibold"/>
                <a:cs typeface="Proxima Nova Semibold"/>
                <a:sym typeface="Proxima Nova Semibold"/>
              </a:rPr>
              <a:t>Second-degree:</a:t>
            </a:r>
            <a:r>
              <a:rPr lang="en" sz="1900" dirty="0">
                <a:latin typeface="Proxima Nova Semibold"/>
                <a:ea typeface="Proxima Nova Semibold"/>
                <a:cs typeface="Proxima Nova Semibold"/>
                <a:sym typeface="Proxima Nova Semibold"/>
              </a:rPr>
              <a:t> Causes blisters and deeper tissue damage. </a:t>
            </a:r>
            <a:r>
              <a:rPr lang="en" sz="1900">
                <a:latin typeface="Proxima Nova Semibold"/>
                <a:ea typeface="Proxima Nova Semibold"/>
                <a:cs typeface="Proxima Nova Semibold"/>
                <a:sym typeface="Proxima Nova Semibold"/>
              </a:rPr>
              <a:t>Does not cause permanent damage</a:t>
            </a:r>
            <a:endParaRPr sz="1900">
              <a:latin typeface="Proxima Nova Semibold"/>
              <a:ea typeface="Proxima Nova Semibold"/>
              <a:cs typeface="Proxima Nova Semibold"/>
              <a:sym typeface="Proxima Nova Semibold"/>
            </a:endParaRPr>
          </a:p>
          <a:p>
            <a:pPr marL="457200" lvl="0" indent="-349250" algn="l" rtl="0">
              <a:spcBef>
                <a:spcPts val="1000"/>
              </a:spcBef>
              <a:spcAft>
                <a:spcPts val="1000"/>
              </a:spcAft>
              <a:buSzPts val="1900"/>
              <a:buFont typeface="Proxima Nova Semibold"/>
              <a:buChar char="●"/>
            </a:pPr>
            <a:r>
              <a:rPr lang="en" sz="1900" u="sng" dirty="0">
                <a:latin typeface="Proxima Nova Semibold"/>
                <a:ea typeface="Proxima Nova Semibold"/>
                <a:cs typeface="Proxima Nova Semibold"/>
                <a:sym typeface="Proxima Nova Semibold"/>
              </a:rPr>
              <a:t>Third-degree:</a:t>
            </a:r>
            <a:r>
              <a:rPr lang="en" sz="1900" dirty="0">
                <a:latin typeface="Proxima Nova Semibold"/>
                <a:ea typeface="Proxima Nova Semibold"/>
                <a:cs typeface="Proxima Nova Semibold"/>
                <a:sym typeface="Proxima Nova Semibold"/>
              </a:rPr>
              <a:t> Damages all layers of the skin, which turns black. Damage is permanent. In very severe cases, bone and tendon freeze as well</a:t>
            </a:r>
            <a:endParaRPr sz="1900" dirty="0">
              <a:latin typeface="Proxima Nova Semibold"/>
              <a:ea typeface="Proxima Nova Semibold"/>
              <a:cs typeface="Proxima Nova Semibold"/>
              <a:sym typeface="Proxima Nova Semibold"/>
            </a:endParaRPr>
          </a:p>
        </p:txBody>
      </p:sp>
      <p:pic>
        <p:nvPicPr>
          <p:cNvPr id="145" name="Google Shape;145;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70950" y="92125"/>
            <a:ext cx="2991975" cy="3656874"/>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2101</Words>
  <Application>Microsoft Office PowerPoint</Application>
  <PresentationFormat>On-screen Show (16:9)</PresentationFormat>
  <Paragraphs>194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Proxima Nova Semibold</vt:lpstr>
      <vt:lpstr>Proxima Nova</vt:lpstr>
      <vt:lpstr>Times New Roman</vt:lpstr>
      <vt:lpstr>Arial</vt:lpstr>
      <vt:lpstr>Roboto</vt:lpstr>
      <vt:lpstr>Geometric</vt:lpstr>
      <vt:lpstr>Winter Safety</vt:lpstr>
      <vt:lpstr>What We’ll Cover Today</vt:lpstr>
      <vt:lpstr>What is Hypothermia?</vt:lpstr>
      <vt:lpstr>Symptoms of Hypothermia</vt:lpstr>
      <vt:lpstr>Stages of Hypothermia</vt:lpstr>
      <vt:lpstr>Hypothermia Treatment</vt:lpstr>
      <vt:lpstr>What is Frostbite?</vt:lpstr>
      <vt:lpstr>Symptoms of Frostbite</vt:lpstr>
      <vt:lpstr>Degrees of Frostbite</vt:lpstr>
      <vt:lpstr>Important Note</vt:lpstr>
      <vt:lpstr>Frostbite Treatment</vt:lpstr>
      <vt:lpstr>Frostbite Treatment</vt:lpstr>
      <vt:lpstr>Driving in the Snow</vt:lpstr>
      <vt:lpstr>General Winter Safety Tips</vt:lpstr>
      <vt:lpstr>Winter Survival Kit</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Safety</dc:title>
  <cp:lastModifiedBy>Adam Kieffer</cp:lastModifiedBy>
  <cp:revision>4</cp:revision>
  <dcterms:modified xsi:type="dcterms:W3CDTF">2019-10-29T18:35:01Z</dcterms:modified>
</cp:coreProperties>
</file>